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72" r:id="rId3"/>
    <p:sldMasterId id="2147483684" r:id="rId4"/>
    <p:sldMasterId id="2147483696" r:id="rId5"/>
  </p:sldMasterIdLst>
  <p:notesMasterIdLst>
    <p:notesMasterId r:id="rId114"/>
  </p:notesMasterIdLst>
  <p:sldIdLst>
    <p:sldId id="256" r:id="rId6"/>
    <p:sldId id="303" r:id="rId7"/>
    <p:sldId id="351" r:id="rId8"/>
    <p:sldId id="349" r:id="rId9"/>
    <p:sldId id="350" r:id="rId10"/>
    <p:sldId id="375" r:id="rId11"/>
    <p:sldId id="306" r:id="rId12"/>
    <p:sldId id="308" r:id="rId13"/>
    <p:sldId id="338" r:id="rId14"/>
    <p:sldId id="309" r:id="rId15"/>
    <p:sldId id="262" r:id="rId16"/>
    <p:sldId id="310" r:id="rId17"/>
    <p:sldId id="264" r:id="rId18"/>
    <p:sldId id="374" r:id="rId19"/>
    <p:sldId id="311" r:id="rId20"/>
    <p:sldId id="312" r:id="rId21"/>
    <p:sldId id="339" r:id="rId22"/>
    <p:sldId id="292" r:id="rId23"/>
    <p:sldId id="352" r:id="rId24"/>
    <p:sldId id="291" r:id="rId25"/>
    <p:sldId id="340" r:id="rId26"/>
    <p:sldId id="293" r:id="rId27"/>
    <p:sldId id="358" r:id="rId28"/>
    <p:sldId id="294" r:id="rId29"/>
    <p:sldId id="295" r:id="rId30"/>
    <p:sldId id="353" r:id="rId31"/>
    <p:sldId id="354" r:id="rId32"/>
    <p:sldId id="355" r:id="rId33"/>
    <p:sldId id="356" r:id="rId34"/>
    <p:sldId id="357" r:id="rId35"/>
    <p:sldId id="313" r:id="rId36"/>
    <p:sldId id="314" r:id="rId37"/>
    <p:sldId id="315" r:id="rId38"/>
    <p:sldId id="316" r:id="rId39"/>
    <p:sldId id="300" r:id="rId40"/>
    <p:sldId id="301" r:id="rId41"/>
    <p:sldId id="317" r:id="rId42"/>
    <p:sldId id="302" r:id="rId43"/>
    <p:sldId id="376" r:id="rId44"/>
    <p:sldId id="377" r:id="rId45"/>
    <p:sldId id="318" r:id="rId46"/>
    <p:sldId id="319" r:id="rId47"/>
    <p:sldId id="342" r:id="rId48"/>
    <p:sldId id="320" r:id="rId49"/>
    <p:sldId id="378" r:id="rId50"/>
    <p:sldId id="379" r:id="rId51"/>
    <p:sldId id="321" r:id="rId52"/>
    <p:sldId id="322" r:id="rId53"/>
    <p:sldId id="323" r:id="rId54"/>
    <p:sldId id="394" r:id="rId55"/>
    <p:sldId id="395" r:id="rId56"/>
    <p:sldId id="397" r:id="rId57"/>
    <p:sldId id="398" r:id="rId58"/>
    <p:sldId id="399" r:id="rId59"/>
    <p:sldId id="400" r:id="rId60"/>
    <p:sldId id="324" r:id="rId61"/>
    <p:sldId id="325" r:id="rId62"/>
    <p:sldId id="380" r:id="rId63"/>
    <p:sldId id="396" r:id="rId64"/>
    <p:sldId id="383" r:id="rId65"/>
    <p:sldId id="386" r:id="rId66"/>
    <p:sldId id="387" r:id="rId67"/>
    <p:sldId id="401" r:id="rId68"/>
    <p:sldId id="389" r:id="rId69"/>
    <p:sldId id="390" r:id="rId70"/>
    <p:sldId id="391" r:id="rId71"/>
    <p:sldId id="392" r:id="rId72"/>
    <p:sldId id="393" r:id="rId73"/>
    <p:sldId id="402" r:id="rId74"/>
    <p:sldId id="381" r:id="rId75"/>
    <p:sldId id="382" r:id="rId76"/>
    <p:sldId id="326" r:id="rId77"/>
    <p:sldId id="327" r:id="rId78"/>
    <p:sldId id="328" r:id="rId79"/>
    <p:sldId id="329" r:id="rId80"/>
    <p:sldId id="285" r:id="rId81"/>
    <p:sldId id="341" r:id="rId82"/>
    <p:sldId id="286" r:id="rId83"/>
    <p:sldId id="332" r:id="rId84"/>
    <p:sldId id="333" r:id="rId85"/>
    <p:sldId id="336" r:id="rId86"/>
    <p:sldId id="337" r:id="rId87"/>
    <p:sldId id="335" r:id="rId88"/>
    <p:sldId id="334" r:id="rId89"/>
    <p:sldId id="346" r:id="rId90"/>
    <p:sldId id="347" r:id="rId91"/>
    <p:sldId id="290" r:id="rId92"/>
    <p:sldId id="345" r:id="rId93"/>
    <p:sldId id="343" r:id="rId94"/>
    <p:sldId id="344" r:id="rId95"/>
    <p:sldId id="364" r:id="rId96"/>
    <p:sldId id="365" r:id="rId97"/>
    <p:sldId id="366" r:id="rId98"/>
    <p:sldId id="403" r:id="rId99"/>
    <p:sldId id="404" r:id="rId100"/>
    <p:sldId id="405" r:id="rId101"/>
    <p:sldId id="363" r:id="rId102"/>
    <p:sldId id="368" r:id="rId103"/>
    <p:sldId id="369" r:id="rId104"/>
    <p:sldId id="370" r:id="rId105"/>
    <p:sldId id="371" r:id="rId106"/>
    <p:sldId id="372" r:id="rId107"/>
    <p:sldId id="359" r:id="rId108"/>
    <p:sldId id="367" r:id="rId109"/>
    <p:sldId id="360" r:id="rId110"/>
    <p:sldId id="361" r:id="rId111"/>
    <p:sldId id="362" r:id="rId112"/>
    <p:sldId id="348" r:id="rId11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7CE84F3-28C3-443E-9E96-99CF82512B78}" styleName="深色樣式 1 - 輔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樣式 1 - 輔色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樣式 1 - 輔色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2" autoAdjust="0"/>
    <p:restoredTop sz="94660"/>
  </p:normalViewPr>
  <p:slideViewPr>
    <p:cSldViewPr>
      <p:cViewPr varScale="1">
        <p:scale>
          <a:sx n="64" d="100"/>
          <a:sy n="64" d="100"/>
        </p:scale>
        <p:origin x="1376" y="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27EE99-616F-4849-ACA5-CC75C19216DF}" type="datetimeFigureOut">
              <a:rPr lang="zh-TW" altLang="en-US" smtClean="0"/>
              <a:pPr/>
              <a:t>2020/3/10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700AD1-8007-42CA-A6BC-C07008730255}" type="slidenum">
              <a:rPr lang="zh-TW" altLang="en-US" smtClean="0"/>
              <a:pPr/>
              <a:t>‹#›</a:t>
            </a:fld>
            <a:endParaRPr lang="zh-TW" altLang="en-US"/>
          </a:p>
        </p:txBody>
      </p:sp>
    </p:spTree>
    <p:extLst>
      <p:ext uri="{BB962C8B-B14F-4D97-AF65-F5344CB8AC3E}">
        <p14:creationId xmlns:p14="http://schemas.microsoft.com/office/powerpoint/2010/main" val="1222994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B700AD1-8007-42CA-A6BC-C07008730255}" type="slidenum">
              <a:rPr lang="zh-TW" altLang="en-US" smtClean="0"/>
              <a:pPr/>
              <a:t>1</a:t>
            </a:fld>
            <a:endParaRPr lang="zh-TW" altLang="en-US"/>
          </a:p>
        </p:txBody>
      </p:sp>
    </p:spTree>
    <p:extLst>
      <p:ext uri="{BB962C8B-B14F-4D97-AF65-F5344CB8AC3E}">
        <p14:creationId xmlns:p14="http://schemas.microsoft.com/office/powerpoint/2010/main" val="2970986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ＭＳ Ｐゴシック" panose="020B0600070205080204" pitchFamily="34" charset="-128"/>
              </a:defRPr>
            </a:lvl1pPr>
            <a:lvl2pPr marL="37931725" indent="-37474525" defTabSz="915988">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BFBA73B-D23E-428B-A8E9-10D15CCCA130}" type="slidenum">
              <a:rPr lang="en-US" altLang="zh-TW" sz="1200"/>
              <a:pPr/>
              <a:t>64</a:t>
            </a:fld>
            <a:endParaRPr lang="en-US" altLang="zh-TW" sz="1200"/>
          </a:p>
        </p:txBody>
      </p:sp>
    </p:spTree>
    <p:extLst>
      <p:ext uri="{BB962C8B-B14F-4D97-AF65-F5344CB8AC3E}">
        <p14:creationId xmlns:p14="http://schemas.microsoft.com/office/powerpoint/2010/main" val="1178408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ＭＳ Ｐゴシック" panose="020B0600070205080204" pitchFamily="34" charset="-128"/>
              </a:defRPr>
            </a:lvl1pPr>
            <a:lvl2pPr marL="37931725" indent="-37474525" defTabSz="915988">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6F56A85-14ED-4990-94D3-D823473AE2CF}" type="slidenum">
              <a:rPr lang="en-US" altLang="zh-TW" sz="1200"/>
              <a:pPr/>
              <a:t>65</a:t>
            </a:fld>
            <a:endParaRPr lang="en-US" altLang="zh-TW" sz="1200"/>
          </a:p>
        </p:txBody>
      </p:sp>
    </p:spTree>
    <p:extLst>
      <p:ext uri="{BB962C8B-B14F-4D97-AF65-F5344CB8AC3E}">
        <p14:creationId xmlns:p14="http://schemas.microsoft.com/office/powerpoint/2010/main" val="1873942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ＭＳ Ｐゴシック" panose="020B0600070205080204" pitchFamily="34" charset="-128"/>
              </a:defRPr>
            </a:lvl1pPr>
            <a:lvl2pPr marL="37931725" indent="-37474525" defTabSz="915988">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1B5186B-4BA3-4A14-8A89-458A5B14FDAF}" type="slidenum">
              <a:rPr lang="en-US" altLang="zh-TW" sz="1200"/>
              <a:pPr/>
              <a:t>66</a:t>
            </a:fld>
            <a:endParaRPr lang="en-US" altLang="zh-TW" sz="1200"/>
          </a:p>
        </p:txBody>
      </p:sp>
    </p:spTree>
    <p:extLst>
      <p:ext uri="{BB962C8B-B14F-4D97-AF65-F5344CB8AC3E}">
        <p14:creationId xmlns:p14="http://schemas.microsoft.com/office/powerpoint/2010/main" val="2622312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ＭＳ Ｐゴシック" panose="020B0600070205080204" pitchFamily="34" charset="-128"/>
              </a:defRPr>
            </a:lvl1pPr>
            <a:lvl2pPr marL="37931725" indent="-37474525" defTabSz="915988">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4DD7CCA-F027-4713-B10F-34001979FD1E}" type="slidenum">
              <a:rPr lang="en-US" altLang="zh-TW" sz="1200"/>
              <a:pPr/>
              <a:t>67</a:t>
            </a:fld>
            <a:endParaRPr lang="en-US" altLang="zh-TW" sz="1200"/>
          </a:p>
        </p:txBody>
      </p:sp>
    </p:spTree>
    <p:extLst>
      <p:ext uri="{BB962C8B-B14F-4D97-AF65-F5344CB8AC3E}">
        <p14:creationId xmlns:p14="http://schemas.microsoft.com/office/powerpoint/2010/main" val="408605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ＭＳ Ｐゴシック" panose="020B0600070205080204" pitchFamily="34" charset="-128"/>
              </a:defRPr>
            </a:lvl1pPr>
            <a:lvl2pPr marL="37931725" indent="-37474525" defTabSz="915988">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55B236F-7648-49D9-B20E-1412E069D4D1}" type="slidenum">
              <a:rPr lang="en-US" altLang="zh-TW" sz="1200"/>
              <a:pPr/>
              <a:t>68</a:t>
            </a:fld>
            <a:endParaRPr lang="en-US" altLang="zh-TW" sz="1200"/>
          </a:p>
        </p:txBody>
      </p:sp>
    </p:spTree>
    <p:extLst>
      <p:ext uri="{BB962C8B-B14F-4D97-AF65-F5344CB8AC3E}">
        <p14:creationId xmlns:p14="http://schemas.microsoft.com/office/powerpoint/2010/main" val="391563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D43C67A-84A7-4705-847B-F9A6168F0444}" type="slidenum">
              <a:rPr lang="en-US" altLang="zh-TW" sz="1200"/>
              <a:pPr/>
              <a:t>69</a:t>
            </a:fld>
            <a:endParaRPr lang="en-US" altLang="zh-TW" sz="1200"/>
          </a:p>
        </p:txBody>
      </p:sp>
    </p:spTree>
    <p:extLst>
      <p:ext uri="{BB962C8B-B14F-4D97-AF65-F5344CB8AC3E}">
        <p14:creationId xmlns:p14="http://schemas.microsoft.com/office/powerpoint/2010/main" val="2023026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Courier New" panose="02070309020205020404" pitchFamily="49" charset="0"/>
                <a:ea typeface="ＭＳ Ｐゴシック" panose="020B0600070205080204" pitchFamily="34" charset="-128"/>
              </a:defRPr>
            </a:lvl1pPr>
            <a:lvl2pPr marL="37931725" indent="-37474525" defTabSz="915988">
              <a:defRPr sz="2400">
                <a:solidFill>
                  <a:schemeClr val="tx1"/>
                </a:solidFill>
                <a:latin typeface="Courier New" panose="02070309020205020404" pitchFamily="49" charset="0"/>
                <a:ea typeface="ＭＳ Ｐゴシック" panose="020B0600070205080204" pitchFamily="34" charset="-128"/>
              </a:defRPr>
            </a:lvl2pPr>
            <a:lvl3pPr>
              <a:defRPr sz="2400">
                <a:solidFill>
                  <a:schemeClr val="tx1"/>
                </a:solidFill>
                <a:latin typeface="Courier New" panose="02070309020205020404" pitchFamily="49" charset="0"/>
                <a:ea typeface="ＭＳ Ｐゴシック" panose="020B0600070205080204" pitchFamily="34" charset="-128"/>
              </a:defRPr>
            </a:lvl3pPr>
            <a:lvl4pPr>
              <a:defRPr sz="2400">
                <a:solidFill>
                  <a:schemeClr val="tx1"/>
                </a:solidFill>
                <a:latin typeface="Courier New" panose="02070309020205020404" pitchFamily="49" charset="0"/>
                <a:ea typeface="ＭＳ Ｐゴシック" panose="020B0600070205080204" pitchFamily="34" charset="-128"/>
              </a:defRPr>
            </a:lvl4pPr>
            <a:lvl5pPr>
              <a:defRPr sz="2400">
                <a:solidFill>
                  <a:schemeClr val="tx1"/>
                </a:solidFill>
                <a:latin typeface="Courier New" panose="02070309020205020404" pitchFamily="49"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9pPr>
          </a:lstStyle>
          <a:p>
            <a:fld id="{4F2F0273-1226-40AF-B618-4F8B7E00A98B}" type="slidenum">
              <a:rPr lang="en-US" altLang="zh-TW" sz="1200">
                <a:latin typeface="Times New Roman" panose="02020603050405020304" pitchFamily="18" charset="0"/>
              </a:rPr>
              <a:pPr/>
              <a:t>70</a:t>
            </a:fld>
            <a:endParaRPr lang="en-US" altLang="zh-TW" sz="1200">
              <a:latin typeface="Times New Roman" panose="02020603050405020304" pitchFamily="18" charset="0"/>
            </a:endParaRPr>
          </a:p>
        </p:txBody>
      </p:sp>
    </p:spTree>
    <p:extLst>
      <p:ext uri="{BB962C8B-B14F-4D97-AF65-F5344CB8AC3E}">
        <p14:creationId xmlns:p14="http://schemas.microsoft.com/office/powerpoint/2010/main" val="1221623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B38540F-D253-4BB3-877F-ABFFC3CA4F2F}" type="slidenum">
              <a:rPr lang="en-US" altLang="zh-TW" sz="1200"/>
              <a:pPr/>
              <a:t>50</a:t>
            </a:fld>
            <a:endParaRPr lang="en-US" altLang="zh-TW" sz="1200"/>
          </a:p>
        </p:txBody>
      </p:sp>
    </p:spTree>
    <p:extLst>
      <p:ext uri="{BB962C8B-B14F-4D97-AF65-F5344CB8AC3E}">
        <p14:creationId xmlns:p14="http://schemas.microsoft.com/office/powerpoint/2010/main" val="50366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91C708B-83A3-46B8-8A00-F4DA5945AF22}" type="slidenum">
              <a:rPr lang="en-US" altLang="zh-TW" sz="1200"/>
              <a:pPr/>
              <a:t>51</a:t>
            </a:fld>
            <a:endParaRPr lang="en-US" altLang="zh-TW" sz="1200"/>
          </a:p>
        </p:txBody>
      </p:sp>
    </p:spTree>
    <p:extLst>
      <p:ext uri="{BB962C8B-B14F-4D97-AF65-F5344CB8AC3E}">
        <p14:creationId xmlns:p14="http://schemas.microsoft.com/office/powerpoint/2010/main" val="361431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BE5B1C4-E6B5-427E-9329-A4D548BAAD0A}" type="slidenum">
              <a:rPr lang="en-US" altLang="zh-TW" sz="1200"/>
              <a:pPr/>
              <a:t>54</a:t>
            </a:fld>
            <a:endParaRPr lang="en-US" altLang="zh-TW" sz="1200"/>
          </a:p>
        </p:txBody>
      </p:sp>
    </p:spTree>
    <p:extLst>
      <p:ext uri="{BB962C8B-B14F-4D97-AF65-F5344CB8AC3E}">
        <p14:creationId xmlns:p14="http://schemas.microsoft.com/office/powerpoint/2010/main" val="1057690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44722D7-CF08-4408-8F3F-A7AADDD1B2E5}" type="slidenum">
              <a:rPr lang="en-US" altLang="zh-TW" sz="1200"/>
              <a:pPr/>
              <a:t>59</a:t>
            </a:fld>
            <a:endParaRPr lang="en-US" altLang="zh-TW" sz="1200"/>
          </a:p>
        </p:txBody>
      </p:sp>
    </p:spTree>
    <p:extLst>
      <p:ext uri="{BB962C8B-B14F-4D97-AF65-F5344CB8AC3E}">
        <p14:creationId xmlns:p14="http://schemas.microsoft.com/office/powerpoint/2010/main" val="2739674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ＭＳ Ｐゴシック" panose="020B0600070205080204" pitchFamily="34" charset="-128"/>
              </a:defRPr>
            </a:lvl1pPr>
            <a:lvl2pPr marL="37931725" indent="-37474525" defTabSz="915988">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8084634-DC40-4272-ABF9-FCE8F8D7F047}" type="slidenum">
              <a:rPr lang="en-US" altLang="zh-TW" sz="1200"/>
              <a:pPr/>
              <a:t>60</a:t>
            </a:fld>
            <a:endParaRPr lang="en-US" altLang="zh-TW" sz="1200"/>
          </a:p>
        </p:txBody>
      </p:sp>
    </p:spTree>
    <p:extLst>
      <p:ext uri="{BB962C8B-B14F-4D97-AF65-F5344CB8AC3E}">
        <p14:creationId xmlns:p14="http://schemas.microsoft.com/office/powerpoint/2010/main" val="413547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ＭＳ Ｐゴシック" panose="020B0600070205080204" pitchFamily="34" charset="-128"/>
              </a:defRPr>
            </a:lvl1pPr>
            <a:lvl2pPr marL="37931725" indent="-37474525" defTabSz="915988">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6C49802-EAE1-4FE6-8B55-95271C77F9E9}" type="slidenum">
              <a:rPr lang="en-US" altLang="zh-TW" sz="1200"/>
              <a:pPr/>
              <a:t>61</a:t>
            </a:fld>
            <a:endParaRPr lang="en-US" altLang="zh-TW" sz="1200"/>
          </a:p>
        </p:txBody>
      </p:sp>
    </p:spTree>
    <p:extLst>
      <p:ext uri="{BB962C8B-B14F-4D97-AF65-F5344CB8AC3E}">
        <p14:creationId xmlns:p14="http://schemas.microsoft.com/office/powerpoint/2010/main" val="4164325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400">
                <a:solidFill>
                  <a:schemeClr val="tx1"/>
                </a:solidFill>
                <a:latin typeface="Times New Roman" panose="02020603050405020304" pitchFamily="18" charset="0"/>
                <a:ea typeface="ＭＳ Ｐゴシック" panose="020B0600070205080204" pitchFamily="34" charset="-128"/>
              </a:defRPr>
            </a:lvl1pPr>
            <a:lvl2pPr marL="37931725" indent="-37474525" defTabSz="915988">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2235067-9C8F-4475-B974-4D49056963AF}" type="slidenum">
              <a:rPr lang="en-US" altLang="zh-TW" sz="1200"/>
              <a:pPr/>
              <a:t>62</a:t>
            </a:fld>
            <a:endParaRPr lang="en-US" altLang="zh-TW" sz="1200"/>
          </a:p>
        </p:txBody>
      </p:sp>
    </p:spTree>
    <p:extLst>
      <p:ext uri="{BB962C8B-B14F-4D97-AF65-F5344CB8AC3E}">
        <p14:creationId xmlns:p14="http://schemas.microsoft.com/office/powerpoint/2010/main" val="2982168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zh-TW" smtClean="0">
              <a:latin typeface="Times New Roman" panose="02020603050405020304" pitchFamily="18" charset="0"/>
              <a:ea typeface="ＭＳ Ｐゴシック" panose="020B0600070205080204" pitchFamily="34" charset="-128"/>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D43C67A-84A7-4705-847B-F9A6168F0444}" type="slidenum">
              <a:rPr lang="en-US" altLang="zh-TW" sz="1200"/>
              <a:pPr/>
              <a:t>63</a:t>
            </a:fld>
            <a:endParaRPr lang="en-US" altLang="zh-TW" sz="1200"/>
          </a:p>
        </p:txBody>
      </p:sp>
    </p:spTree>
    <p:extLst>
      <p:ext uri="{BB962C8B-B14F-4D97-AF65-F5344CB8AC3E}">
        <p14:creationId xmlns:p14="http://schemas.microsoft.com/office/powerpoint/2010/main" val="1478007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EDA02640-8489-41FC-8DB5-A0A57ED7E086}" type="datetime1">
              <a:rPr lang="zh-TW" altLang="en-US" smtClean="0"/>
              <a:pPr/>
              <a:t>2020/3/10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3E97858-818D-40F9-BFBD-9E98D536FBE8}" type="datetime1">
              <a:rPr lang="zh-TW" altLang="en-US" smtClean="0"/>
              <a:pPr/>
              <a:t>2020/3/10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6D6C83C-D545-4A73-AFDD-CEEE83E0C611}" type="datetime1">
              <a:rPr lang="zh-TW" altLang="en-US" smtClean="0"/>
              <a:pPr/>
              <a:t>2020/3/10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25311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0">
                <a:latin typeface="+mj-lt"/>
              </a:defRPr>
            </a:lvl1p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22310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92669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73232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35015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80186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56905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95693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9A93359-CC5A-4023-B0B5-050D4B8DF6DD}" type="datetime1">
              <a:rPr lang="zh-TW" altLang="en-US" smtClean="0"/>
              <a:pPr/>
              <a:t>2020/3/10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567011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05081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001389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67421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0">
                <a:latin typeface="+mj-lt"/>
              </a:defRPr>
            </a:lvl1p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360058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569668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87897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90246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47488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19834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65F3DC67-44E5-4101-A947-91C3036725BF}" type="datetime1">
              <a:rPr lang="zh-TW" altLang="en-US" smtClean="0"/>
              <a:pPr/>
              <a:t>2020/3/10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9668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09494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877184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09146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675542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0">
                <a:latin typeface="+mj-lt"/>
              </a:defRPr>
            </a:lvl1p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137791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952685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25974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369333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14204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BE9F4F0-6CD8-4EDB-8AE7-AB63D0AEDC8A}" type="datetime1">
              <a:rPr lang="zh-TW" altLang="en-US" smtClean="0"/>
              <a:pPr/>
              <a:t>2020/3/10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611811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42065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129074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5625528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03930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28286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0">
                <a:latin typeface="+mj-lt"/>
              </a:defRPr>
            </a:lvl1p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733962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613519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134737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34385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CE188B2-5C94-4E0B-BBA1-2BA413B7270E}" type="datetime1">
              <a:rPr lang="zh-TW" altLang="en-US" smtClean="0"/>
              <a:pPr/>
              <a:t>2020/3/10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681832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967851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362420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071178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57642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4828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FE01F78-800C-4997-B6DF-8B5E25C58118}" type="datetime1">
              <a:rPr lang="zh-TW" altLang="en-US" smtClean="0"/>
              <a:pPr/>
              <a:t>2020/3/10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65E4E048-CD5A-4ADC-8B33-B5E666AF5771}" type="datetime1">
              <a:rPr lang="zh-TW" altLang="en-US" smtClean="0"/>
              <a:pPr/>
              <a:t>2020/3/10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7F5B0C6B-BEB5-47BE-9618-ED3CD2DB4EF6}" type="datetime1">
              <a:rPr lang="zh-TW" altLang="en-US" smtClean="0"/>
              <a:pPr/>
              <a:t>2020/3/10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C38A0DB6-65D7-42A2-9B89-B1FAF5F5E0BC}" type="datetime1">
              <a:rPr lang="zh-TW" altLang="en-US" smtClean="0"/>
              <a:pPr/>
              <a:t>2020/3/10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A5B83A9-18B8-47A0-ABDC-45A220E90625}"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BACD4-BF62-429F-8150-F54CE6F7DB0A}" type="datetime1">
              <a:rPr lang="zh-TW" altLang="en-US" smtClean="0"/>
              <a:pPr/>
              <a:t>2020/3/10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5B83A9-18B8-47A0-ABDC-45A220E90625}"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33841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000" b="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490882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000" b="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886504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000" b="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EAC37-79BC-4CEC-8FC7-BB8E09CE4DF9}" type="datetimeFigureOut">
              <a:rPr lang="zh-TW" altLang="en-US" smtClean="0">
                <a:solidFill>
                  <a:prstClr val="black">
                    <a:tint val="75000"/>
                  </a:prstClr>
                </a:solidFill>
              </a:rPr>
              <a:pPr/>
              <a:t>2020/3/10</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5B83A9-18B8-47A0-ABDC-45A220E90625}"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3758378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000" b="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tiff"/><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4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file:///C:\Ming\VR_demo_video\DigiMax_Heavy_Duty\VIDEO_TS\VTS_01_1.VOB" TargetMode="External"/><Relationship Id="rId3" Type="http://schemas.openxmlformats.org/officeDocument/2006/relationships/hyperlink" Target="file:///C:\Ming\VR_demo_video\The%20Centrifuge%20Brain%20Project.mp4" TargetMode="External"/><Relationship Id="rId7" Type="http://schemas.openxmlformats.org/officeDocument/2006/relationships/hyperlink" Target="file:///C:\Ming\VR_demo_video\cubic_tragedy_video.mp4" TargetMode="External"/><Relationship Id="rId2" Type="http://schemas.openxmlformats.org/officeDocument/2006/relationships/hyperlink" Target="https://www.youtube.com/watch?v=D4NPQ8mfKU0" TargetMode="External"/><Relationship Id="rId1" Type="http://schemas.openxmlformats.org/officeDocument/2006/relationships/slideLayout" Target="../slideLayouts/slideLayout2.xml"/><Relationship Id="rId6" Type="http://schemas.openxmlformats.org/officeDocument/2006/relationships/hyperlink" Target="file:///C:\Ming\VR_demo_video\&#23439;&#24291;&#21205;&#30059;_Wang_films\NVEExport.mpg" TargetMode="External"/><Relationship Id="rId5" Type="http://schemas.openxmlformats.org/officeDocument/2006/relationships/hyperlink" Target="https://www.youtube.com/watch?v=Yy0pgNn4IOc&amp;list=PL_xCxpcBRjJOBChh58uD8t_x1EO6PwdJV" TargetMode="External"/><Relationship Id="rId4" Type="http://schemas.openxmlformats.org/officeDocument/2006/relationships/hyperlink" Target="https://www.youtube.com/watch?v=5MgAsb-aKBo&amp;t=50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file:///C:\Ming\VR_demo_video\TRACK_LIN_YI_C.mp4" TargetMode="External"/><Relationship Id="rId3" Type="http://schemas.openxmlformats.org/officeDocument/2006/relationships/hyperlink" Target="file:///C:\Ming\VR_demo_video\Surgical_Intro_Robotic%20Surgery%20Demonstration%20Using%20Da%20Vinci%20Surgical%20System.mp4" TargetMode="External"/><Relationship Id="rId7" Type="http://schemas.openxmlformats.org/officeDocument/2006/relationships/hyperlink" Target="file:///C:\Ming\VR_demo_video\ANIM1_LIN_YI_C.mp4" TargetMode="External"/><Relationship Id="rId12" Type="http://schemas.openxmlformats.org/officeDocument/2006/relationships/hyperlink" Target="file:///C:\Ming\VR_demo_video\catAR_AR_Surgery\catAR_CHI_2018__long_version.mp4" TargetMode="External"/><Relationship Id="rId2" Type="http://schemas.openxmlformats.org/officeDocument/2006/relationships/hyperlink" Target="file:///C:\Ming\VR_demo_video\mirror_system_&#37758;&#23391;&#33459;_&#37165;&#29608;&#29641;_&#28216;&#21517;&#26954;video_mp4.mp4" TargetMode="External"/><Relationship Id="rId1" Type="http://schemas.openxmlformats.org/officeDocument/2006/relationships/slideLayout" Target="../slideLayouts/slideLayout2.xml"/><Relationship Id="rId6" Type="http://schemas.openxmlformats.org/officeDocument/2006/relationships/hyperlink" Target="file:///C:\Ming\VR_demo_video\VIDEO_Face_Shift_Ming.mp4" TargetMode="External"/><Relationship Id="rId11" Type="http://schemas.openxmlformats.org/officeDocument/2006/relationships/hyperlink" Target="file:///C:\Ming\VR_demo_video\Cloning_robin\Cloning_pg04.mpg" TargetMode="External"/><Relationship Id="rId5" Type="http://schemas.openxmlformats.org/officeDocument/2006/relationships/hyperlink" Target="file:///C:\Ming\VR_demo_video\Flight_simulator.MPG" TargetMode="External"/><Relationship Id="rId10" Type="http://schemas.openxmlformats.org/officeDocument/2006/relationships/hyperlink" Target="file:///C:\Ming\VR_demo_video\&#38515;&#27663;&#22826;&#26997;%20&#32769;&#26550;%2064&#24335;%20iClone%20Motion%20Capture&#24930;&#36895;&#29256;&#26412;.mp4" TargetMode="External"/><Relationship Id="rId4" Type="http://schemas.openxmlformats.org/officeDocument/2006/relationships/hyperlink" Target="file:///C:\Ming\VR_demo_video\Emily_Final_Good_mp4.mp4" TargetMode="External"/><Relationship Id="rId9" Type="http://schemas.openxmlformats.org/officeDocument/2006/relationships/hyperlink" Target="file:///C:\Ming\VR_demo_video\Mocap_skating.mp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wmf"/><Relationship Id="rId5" Type="http://schemas.openxmlformats.org/officeDocument/2006/relationships/oleObject" Target="../embeddings/oleObject2.bin"/><Relationship Id="rId4" Type="http://schemas.openxmlformats.org/officeDocument/2006/relationships/image" Target="../media/image30.wmf"/></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6.wmf"/><Relationship Id="rId5" Type="http://schemas.openxmlformats.org/officeDocument/2006/relationships/oleObject" Target="../embeddings/oleObject4.bin"/><Relationship Id="rId4" Type="http://schemas.openxmlformats.org/officeDocument/2006/relationships/image" Target="../media/image35.wmf"/></Relationships>
</file>

<file path=ppt/slides/_rels/slide48.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wmf"/><Relationship Id="rId5" Type="http://schemas.openxmlformats.org/officeDocument/2006/relationships/oleObject" Target="../embeddings/oleObject6.bin"/><Relationship Id="rId4" Type="http://schemas.openxmlformats.org/officeDocument/2006/relationships/image" Target="../media/image37.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1.wmf"/><Relationship Id="rId5" Type="http://schemas.openxmlformats.org/officeDocument/2006/relationships/oleObject" Target="../embeddings/oleObject9.bin"/><Relationship Id="rId4" Type="http://schemas.openxmlformats.org/officeDocument/2006/relationships/image" Target="../media/image4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2.wmf"/><Relationship Id="rId5" Type="http://schemas.openxmlformats.org/officeDocument/2006/relationships/oleObject" Target="../embeddings/oleObject10.bin"/><Relationship Id="rId4" Type="http://schemas.openxmlformats.org/officeDocument/2006/relationships/image" Target="../media/image43.jpeg"/></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8.wmf"/><Relationship Id="rId4" Type="http://schemas.openxmlformats.org/officeDocument/2006/relationships/oleObject" Target="../embeddings/oleObject13.bin"/></Relationships>
</file>

<file path=ppt/slides/_rels/slide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1.wmf"/></Relationships>
</file>

<file path=ppt/slides/_rels/slide57.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3.wmf"/><Relationship Id="rId5" Type="http://schemas.openxmlformats.org/officeDocument/2006/relationships/oleObject" Target="../embeddings/oleObject16.bin"/><Relationship Id="rId4" Type="http://schemas.openxmlformats.org/officeDocument/2006/relationships/image" Target="../media/image52.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2016_10_HW1_DEMO/b02902008_&#38515;&#27859;&#25991;_WebGL_with_good_interaction/index.html" TargetMode="External"/><Relationship Id="rId2" Type="http://schemas.openxmlformats.org/officeDocument/2006/relationships/hyperlink" Target="HW1_WebGL/ICG_HW1_WebGL/index.html" TargetMode="External"/><Relationship Id="rId1" Type="http://schemas.openxmlformats.org/officeDocument/2006/relationships/slideLayout" Target="../slideLayouts/slideLayout2.xml"/><Relationship Id="rId4" Type="http://schemas.openxmlformats.org/officeDocument/2006/relationships/hyperlink" Target="2016_10_HW1_DEMO/r05944045_&#38515;&#21331;&#26199;_WebGL_Interactive_good/index.html"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1.wmf"/><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63.wmf"/><Relationship Id="rId4" Type="http://schemas.openxmlformats.org/officeDocument/2006/relationships/oleObject" Target="../embeddings/oleObject21.bin"/></Relationships>
</file>

<file path=ppt/slides/_rels/slide7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gif"/><Relationship Id="rId1" Type="http://schemas.openxmlformats.org/officeDocument/2006/relationships/slideLayout" Target="../slideLayouts/slideLayout2.xml"/><Relationship Id="rId4" Type="http://schemas.openxmlformats.org/officeDocument/2006/relationships/image" Target="../media/image7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8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csie.ntu.edu.tw/~ming/courses/icg/WebGL_DEMO/DEMO2/" TargetMode="External"/><Relationship Id="rId2" Type="http://schemas.openxmlformats.org/officeDocument/2006/relationships/hyperlink" Target="https://www.csie.ntu.edu.tw/~ming/courses/icg/WebGL_DEMO/DEMO1/" TargetMode="External"/><Relationship Id="rId1" Type="http://schemas.openxmlformats.org/officeDocument/2006/relationships/slideLayout" Target="../slideLayouts/slideLayout2.xml"/><Relationship Id="rId4" Type="http://schemas.openxmlformats.org/officeDocument/2006/relationships/hyperlink" Target="https://www.csie.ntu.edu.tw/~ming/courses/icg/WebGL_DEMO/DEMO3/"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en.wikipedia.org/wiki/Data_structure" TargetMode="External"/><Relationship Id="rId2" Type="http://schemas.openxmlformats.org/officeDocument/2006/relationships/hyperlink" Target="https://en.wikipedia.org/wiki/Computer_graphics" TargetMode="External"/><Relationship Id="rId1" Type="http://schemas.openxmlformats.org/officeDocument/2006/relationships/slideLayout" Target="../slideLayouts/slideLayout2.xml"/><Relationship Id="rId6" Type="http://schemas.openxmlformats.org/officeDocument/2006/relationships/hyperlink" Target="https://en.wikipedia.org/wiki/Topology" TargetMode="External"/><Relationship Id="rId5" Type="http://schemas.openxmlformats.org/officeDocument/2006/relationships/hyperlink" Target="https://en.wikipedia.org/wiki/Boundary_representation" TargetMode="External"/><Relationship Id="rId4" Type="http://schemas.openxmlformats.org/officeDocument/2006/relationships/hyperlink" Target="https://en.wikipedia.org/wiki/Polygon_mesh"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Interactive Computer Graphics</a:t>
            </a:r>
            <a:endParaRPr lang="zh-TW" altLang="en-US" dirty="0"/>
          </a:p>
        </p:txBody>
      </p:sp>
      <p:sp>
        <p:nvSpPr>
          <p:cNvPr id="3" name="副標題 2"/>
          <p:cNvSpPr>
            <a:spLocks noGrp="1"/>
          </p:cNvSpPr>
          <p:nvPr>
            <p:ph type="subTitle" idx="1"/>
          </p:nvPr>
        </p:nvSpPr>
        <p:spPr/>
        <p:txBody>
          <a:bodyPr>
            <a:normAutofit fontScale="85000" lnSpcReduction="20000"/>
          </a:bodyPr>
          <a:lstStyle/>
          <a:p>
            <a:r>
              <a:rPr lang="en-US" altLang="zh-TW" dirty="0" smtClean="0">
                <a:solidFill>
                  <a:srgbClr val="002060"/>
                </a:solidFill>
              </a:rPr>
              <a:t>Ming </a:t>
            </a:r>
            <a:r>
              <a:rPr lang="en-US" altLang="zh-TW" dirty="0" err="1" smtClean="0">
                <a:solidFill>
                  <a:srgbClr val="002060"/>
                </a:solidFill>
              </a:rPr>
              <a:t>Ouhyoung</a:t>
            </a:r>
            <a:r>
              <a:rPr lang="en-US" altLang="zh-TW" dirty="0" smtClean="0">
                <a:solidFill>
                  <a:srgbClr val="002060"/>
                </a:solidFill>
              </a:rPr>
              <a:t>, </a:t>
            </a:r>
            <a:r>
              <a:rPr lang="zh-TW" altLang="en-US" dirty="0" smtClean="0">
                <a:solidFill>
                  <a:srgbClr val="002060"/>
                </a:solidFill>
              </a:rPr>
              <a:t>歐陽明</a:t>
            </a:r>
            <a:endParaRPr lang="en-US" altLang="zh-TW" dirty="0" smtClean="0">
              <a:solidFill>
                <a:srgbClr val="002060"/>
              </a:solidFill>
            </a:endParaRPr>
          </a:p>
          <a:p>
            <a:r>
              <a:rPr lang="en-US" altLang="zh-TW" dirty="0" smtClean="0">
                <a:solidFill>
                  <a:srgbClr val="002060"/>
                </a:solidFill>
              </a:rPr>
              <a:t>Professor, </a:t>
            </a:r>
          </a:p>
          <a:p>
            <a:r>
              <a:rPr lang="en-US" altLang="zh-TW" dirty="0" smtClean="0">
                <a:solidFill>
                  <a:srgbClr val="002060"/>
                </a:solidFill>
              </a:rPr>
              <a:t>Dept. of CSIE, and GINM</a:t>
            </a:r>
          </a:p>
          <a:p>
            <a:r>
              <a:rPr lang="en-US" altLang="zh-TW" dirty="0" smtClean="0">
                <a:solidFill>
                  <a:srgbClr val="002060"/>
                </a:solidFill>
              </a:rPr>
              <a:t>NTU</a:t>
            </a:r>
            <a:endParaRPr lang="zh-TW" altLang="en-US" dirty="0">
              <a:solidFill>
                <a:srgbClr val="002060"/>
              </a:solidFill>
            </a:endParaRP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85800"/>
            <a:ext cx="8229600" cy="1143000"/>
          </a:xfrm>
        </p:spPr>
        <p:txBody>
          <a:bodyPr>
            <a:normAutofit fontScale="90000"/>
          </a:bodyPr>
          <a:lstStyle/>
          <a:p>
            <a:r>
              <a:rPr lang="en-US" altLang="zh-TW" dirty="0" smtClean="0"/>
              <a:t>Computer Graphics: vs. </a:t>
            </a:r>
            <a:br>
              <a:rPr lang="en-US" altLang="zh-TW" dirty="0" smtClean="0"/>
            </a:br>
            <a:r>
              <a:rPr lang="en-US" altLang="zh-TW" dirty="0" smtClean="0"/>
              <a:t>Image Processing</a:t>
            </a:r>
            <a:br>
              <a:rPr lang="en-US" altLang="zh-TW" dirty="0" smtClean="0"/>
            </a:br>
            <a:r>
              <a:rPr lang="en-US" altLang="zh-TW" dirty="0" smtClean="0"/>
              <a:t>Computer Vision, Pattern Recognition</a:t>
            </a:r>
            <a:endParaRPr lang="zh-TW" altLang="en-US" dirty="0"/>
          </a:p>
        </p:txBody>
      </p:sp>
      <p:pic>
        <p:nvPicPr>
          <p:cNvPr id="4" name="內容版面配置區 3" descr="relation_CG_CV.jpg"/>
          <p:cNvPicPr>
            <a:picLocks noGrp="1" noChangeAspect="1"/>
          </p:cNvPicPr>
          <p:nvPr>
            <p:ph idx="1"/>
          </p:nvPr>
        </p:nvPicPr>
        <p:blipFill>
          <a:blip r:embed="rId2" cstate="print"/>
          <a:stretch>
            <a:fillRect/>
          </a:stretch>
        </p:blipFill>
        <p:spPr>
          <a:xfrm>
            <a:off x="395536" y="2492896"/>
            <a:ext cx="8424936" cy="3240360"/>
          </a:xfrm>
          <a:prstGeom prst="rect">
            <a:avLst/>
          </a:prstGeom>
        </p:spPr>
      </p:pic>
      <p:sp>
        <p:nvSpPr>
          <p:cNvPr id="5" name="投影片編號版面配置區 4"/>
          <p:cNvSpPr>
            <a:spLocks noGrp="1"/>
          </p:cNvSpPr>
          <p:nvPr>
            <p:ph type="sldNum" sz="quarter" idx="12"/>
          </p:nvPr>
        </p:nvSpPr>
        <p:spPr/>
        <p:txBody>
          <a:bodyPr/>
          <a:lstStyle/>
          <a:p>
            <a:fld id="{6A5B83A9-18B8-47A0-ABDC-45A220E90625}" type="slidenum">
              <a:rPr lang="zh-TW" altLang="en-US" smtClean="0"/>
              <a:pPr/>
              <a:t>10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675071"/>
            <a:ext cx="8229600" cy="4376220"/>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100</a:t>
            </a:fld>
            <a:endParaRPr lang="zh-TW" altLang="en-US"/>
          </a:p>
        </p:txBody>
      </p:sp>
    </p:spTree>
    <p:extLst>
      <p:ext uri="{BB962C8B-B14F-4D97-AF65-F5344CB8AC3E}">
        <p14:creationId xmlns:p14="http://schemas.microsoft.com/office/powerpoint/2010/main" val="15603661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9557" y="1600200"/>
            <a:ext cx="8164886" cy="4525963"/>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101</a:t>
            </a:fld>
            <a:endParaRPr lang="zh-TW" altLang="en-US"/>
          </a:p>
        </p:txBody>
      </p:sp>
    </p:spTree>
    <p:extLst>
      <p:ext uri="{BB962C8B-B14F-4D97-AF65-F5344CB8AC3E}">
        <p14:creationId xmlns:p14="http://schemas.microsoft.com/office/powerpoint/2010/main" val="656953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3118" y="1600200"/>
            <a:ext cx="7977763" cy="4525963"/>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102</a:t>
            </a:fld>
            <a:endParaRPr lang="zh-TW" altLang="en-US"/>
          </a:p>
        </p:txBody>
      </p:sp>
    </p:spTree>
    <p:extLst>
      <p:ext uri="{BB962C8B-B14F-4D97-AF65-F5344CB8AC3E}">
        <p14:creationId xmlns:p14="http://schemas.microsoft.com/office/powerpoint/2010/main" val="41681964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Standard Graphics Pipeline</a:t>
            </a:r>
            <a:endParaRPr lang="zh-TW" altLang="en-US" dirty="0"/>
          </a:p>
        </p:txBody>
      </p:sp>
      <p:pic>
        <p:nvPicPr>
          <p:cNvPr id="4" name="內容版面配置區 3" descr="P46.GIF"/>
          <p:cNvPicPr>
            <a:picLocks noGrp="1" noChangeAspect="1"/>
          </p:cNvPicPr>
          <p:nvPr>
            <p:ph idx="1"/>
          </p:nvPr>
        </p:nvPicPr>
        <p:blipFill>
          <a:blip r:embed="rId2" cstate="print"/>
          <a:stretch>
            <a:fillRect/>
          </a:stretch>
        </p:blipFill>
        <p:spPr>
          <a:xfrm>
            <a:off x="488228" y="2348880"/>
            <a:ext cx="8188228" cy="2656919"/>
          </a:xfrm>
        </p:spPr>
      </p:pic>
    </p:spTree>
    <p:extLst>
      <p:ext uri="{BB962C8B-B14F-4D97-AF65-F5344CB8AC3E}">
        <p14:creationId xmlns:p14="http://schemas.microsoft.com/office/powerpoint/2010/main" val="25355775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Advanced rendering methods that </a:t>
            </a:r>
            <a:r>
              <a:rPr lang="en-US" altLang="zh-TW" smtClean="0"/>
              <a:t>usually cannot </a:t>
            </a:r>
            <a:r>
              <a:rPr lang="en-US" altLang="zh-TW" dirty="0" smtClean="0"/>
              <a:t>be easily implemented by standard graphics pipeline</a:t>
            </a:r>
            <a:endParaRPr lang="zh-TW" altLang="en-US" dirty="0"/>
          </a:p>
        </p:txBody>
      </p:sp>
      <p:sp>
        <p:nvSpPr>
          <p:cNvPr id="3" name="內容版面配置區 2"/>
          <p:cNvSpPr>
            <a:spLocks noGrp="1"/>
          </p:cNvSpPr>
          <p:nvPr>
            <p:ph idx="1"/>
          </p:nvPr>
        </p:nvSpPr>
        <p:spPr/>
        <p:txBody>
          <a:bodyPr/>
          <a:lstStyle/>
          <a:p>
            <a:r>
              <a:rPr lang="en-US" altLang="zh-TW" dirty="0" smtClean="0"/>
              <a:t>Ray Tracing</a:t>
            </a:r>
            <a:r>
              <a:rPr lang="zh-TW" altLang="en-US" dirty="0" smtClean="0"/>
              <a:t> </a:t>
            </a:r>
            <a:r>
              <a:rPr lang="en-US" altLang="zh-TW" dirty="0" smtClean="0"/>
              <a:t>(</a:t>
            </a:r>
            <a:r>
              <a:rPr lang="zh-TW" altLang="en-US" dirty="0" smtClean="0"/>
              <a:t>光線追蹤法</a:t>
            </a:r>
            <a:r>
              <a:rPr lang="en-US" altLang="zh-TW" dirty="0" smtClean="0"/>
              <a:t>)</a:t>
            </a:r>
          </a:p>
          <a:p>
            <a:r>
              <a:rPr lang="en-US" altLang="zh-TW" dirty="0" smtClean="0"/>
              <a:t>Volume Rendering</a:t>
            </a:r>
          </a:p>
          <a:p>
            <a:r>
              <a:rPr lang="en-US" altLang="zh-TW" dirty="0" err="1" smtClean="0"/>
              <a:t>Radiosity</a:t>
            </a:r>
            <a:r>
              <a:rPr lang="en-US" altLang="zh-TW" dirty="0" smtClean="0"/>
              <a:t>  (</a:t>
            </a:r>
            <a:r>
              <a:rPr lang="zh-TW" altLang="en-US" dirty="0" smtClean="0"/>
              <a:t>熱輻射法</a:t>
            </a:r>
            <a:r>
              <a:rPr lang="en-US" altLang="zh-TW" dirty="0" smtClean="0"/>
              <a:t>)</a:t>
            </a:r>
          </a:p>
          <a:p>
            <a:endParaRPr lang="en-US" altLang="zh-TW" dirty="0"/>
          </a:p>
          <a:p>
            <a:r>
              <a:rPr lang="en-US" altLang="zh-TW" dirty="0" smtClean="0"/>
              <a:t>Photon Mapping</a:t>
            </a:r>
            <a:endParaRPr lang="zh-TW" altLang="en-US" dirty="0"/>
          </a:p>
        </p:txBody>
      </p:sp>
    </p:spTree>
    <p:extLst>
      <p:ext uri="{BB962C8B-B14F-4D97-AF65-F5344CB8AC3E}">
        <p14:creationId xmlns:p14="http://schemas.microsoft.com/office/powerpoint/2010/main" val="20275588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Volume Rendering:  result images</a:t>
            </a:r>
            <a:endParaRPr lang="zh-TW" altLang="en-US" dirty="0"/>
          </a:p>
        </p:txBody>
      </p:sp>
      <p:pic>
        <p:nvPicPr>
          <p:cNvPr id="4" name="內容版面配置區 3" descr="Ribo.jpg"/>
          <p:cNvPicPr>
            <a:picLocks noGrp="1" noChangeAspect="1"/>
          </p:cNvPicPr>
          <p:nvPr>
            <p:ph idx="1"/>
          </p:nvPr>
        </p:nvPicPr>
        <p:blipFill>
          <a:blip r:embed="rId2" cstate="print"/>
          <a:stretch>
            <a:fillRect/>
          </a:stretch>
        </p:blipFill>
        <p:spPr>
          <a:xfrm>
            <a:off x="899592" y="1700808"/>
            <a:ext cx="3816424" cy="3793153"/>
          </a:xfrm>
        </p:spPr>
      </p:pic>
      <p:pic>
        <p:nvPicPr>
          <p:cNvPr id="5" name="圖片 4" descr="Skull.jpg"/>
          <p:cNvPicPr>
            <a:picLocks noChangeAspect="1"/>
          </p:cNvPicPr>
          <p:nvPr/>
        </p:nvPicPr>
        <p:blipFill>
          <a:blip r:embed="rId3" cstate="print"/>
          <a:stretch>
            <a:fillRect/>
          </a:stretch>
        </p:blipFill>
        <p:spPr>
          <a:xfrm>
            <a:off x="5004048" y="1700808"/>
            <a:ext cx="3168352" cy="4337625"/>
          </a:xfrm>
          <a:prstGeom prst="rect">
            <a:avLst/>
          </a:prstGeom>
        </p:spPr>
      </p:pic>
    </p:spTree>
    <p:extLst>
      <p:ext uri="{BB962C8B-B14F-4D97-AF65-F5344CB8AC3E}">
        <p14:creationId xmlns:p14="http://schemas.microsoft.com/office/powerpoint/2010/main" val="34604338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descr="Ray_traced_img_glass_human.TIF"/>
          <p:cNvPicPr>
            <a:picLocks noGrp="1" noChangeAspect="1"/>
          </p:cNvPicPr>
          <p:nvPr>
            <p:ph idx="1"/>
          </p:nvPr>
        </p:nvPicPr>
        <p:blipFill>
          <a:blip r:embed="rId2" cstate="print"/>
          <a:stretch>
            <a:fillRect/>
          </a:stretch>
        </p:blipFill>
        <p:spPr>
          <a:xfrm>
            <a:off x="683568" y="1571577"/>
            <a:ext cx="3312368" cy="4798525"/>
          </a:xfrm>
        </p:spPr>
      </p:pic>
      <p:pic>
        <p:nvPicPr>
          <p:cNvPr id="5" name="圖片 4" descr="Ray_traced_img_four_balls.JPG"/>
          <p:cNvPicPr>
            <a:picLocks noChangeAspect="1"/>
          </p:cNvPicPr>
          <p:nvPr/>
        </p:nvPicPr>
        <p:blipFill>
          <a:blip r:embed="rId3" cstate="print"/>
          <a:srcRect l="1219" t="1401" r="37805" b="17873"/>
          <a:stretch>
            <a:fillRect/>
          </a:stretch>
        </p:blipFill>
        <p:spPr>
          <a:xfrm>
            <a:off x="4716016" y="1916832"/>
            <a:ext cx="3600400" cy="4104456"/>
          </a:xfrm>
          <a:prstGeom prst="rect">
            <a:avLst/>
          </a:prstGeom>
        </p:spPr>
      </p:pic>
    </p:spTree>
    <p:extLst>
      <p:ext uri="{BB962C8B-B14F-4D97-AF65-F5344CB8AC3E}">
        <p14:creationId xmlns:p14="http://schemas.microsoft.com/office/powerpoint/2010/main" val="18328609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What is still missing in ray-traced images?</a:t>
            </a:r>
            <a:endParaRPr lang="zh-TW" altLang="en-US" dirty="0"/>
          </a:p>
        </p:txBody>
      </p:sp>
      <p:sp>
        <p:nvSpPr>
          <p:cNvPr id="3" name="內容版面配置區 2"/>
          <p:cNvSpPr>
            <a:spLocks noGrp="1"/>
          </p:cNvSpPr>
          <p:nvPr>
            <p:ph idx="1"/>
          </p:nvPr>
        </p:nvSpPr>
        <p:spPr/>
        <p:txBody>
          <a:bodyPr/>
          <a:lstStyle/>
          <a:p>
            <a:r>
              <a:rPr lang="en-US" altLang="zh-TW" dirty="0"/>
              <a:t>Diffuse to diffuse reflection?</a:t>
            </a:r>
          </a:p>
          <a:p>
            <a:endParaRPr lang="zh-TW" altLang="en-US" dirty="0"/>
          </a:p>
        </p:txBody>
      </p:sp>
      <p:pic>
        <p:nvPicPr>
          <p:cNvPr id="4" name="圖片 3" descr="Radiosity_OfficeOfBoss[1].TIF"/>
          <p:cNvPicPr>
            <a:picLocks noChangeAspect="1"/>
          </p:cNvPicPr>
          <p:nvPr/>
        </p:nvPicPr>
        <p:blipFill>
          <a:blip r:embed="rId2" cstate="print"/>
          <a:stretch>
            <a:fillRect/>
          </a:stretch>
        </p:blipFill>
        <p:spPr>
          <a:xfrm>
            <a:off x="1403648" y="2349500"/>
            <a:ext cx="5904656" cy="4192306"/>
          </a:xfrm>
          <a:prstGeom prst="rect">
            <a:avLst/>
          </a:prstGeom>
        </p:spPr>
      </p:pic>
    </p:spTree>
    <p:extLst>
      <p:ext uri="{BB962C8B-B14F-4D97-AF65-F5344CB8AC3E}">
        <p14:creationId xmlns:p14="http://schemas.microsoft.com/office/powerpoint/2010/main" val="20543930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END part 1</a:t>
            </a:r>
            <a:endParaRPr lang="zh-TW" altLang="en-US"/>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108</a:t>
            </a:fld>
            <a:endParaRPr lang="zh-TW" altLang="en-US"/>
          </a:p>
        </p:txBody>
      </p:sp>
    </p:spTree>
    <p:extLst>
      <p:ext uri="{BB962C8B-B14F-4D97-AF65-F5344CB8AC3E}">
        <p14:creationId xmlns:p14="http://schemas.microsoft.com/office/powerpoint/2010/main" val="2841853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Linear vs. Spiral model in teaching</a:t>
            </a:r>
            <a:endParaRPr lang="zh-TW" altLang="en-US" dirty="0"/>
          </a:p>
        </p:txBody>
      </p:sp>
      <p:sp>
        <p:nvSpPr>
          <p:cNvPr id="3" name="內容版面配置區 2"/>
          <p:cNvSpPr>
            <a:spLocks noGrp="1"/>
          </p:cNvSpPr>
          <p:nvPr>
            <p:ph idx="1"/>
          </p:nvPr>
        </p:nvSpPr>
        <p:spPr>
          <a:xfrm>
            <a:off x="1331640" y="3140968"/>
            <a:ext cx="1738536" cy="1512168"/>
          </a:xfrm>
        </p:spPr>
        <p:txBody>
          <a:bodyPr>
            <a:noAutofit/>
          </a:bodyPr>
          <a:lstStyle/>
          <a:p>
            <a:pPr>
              <a:lnSpc>
                <a:spcPts val="2000"/>
              </a:lnSpc>
              <a:buNone/>
            </a:pPr>
            <a:r>
              <a:rPr lang="en-US" altLang="zh-TW" sz="2400" dirty="0" smtClean="0"/>
              <a:t>Chap 1</a:t>
            </a:r>
          </a:p>
          <a:p>
            <a:pPr>
              <a:lnSpc>
                <a:spcPts val="2000"/>
              </a:lnSpc>
              <a:buNone/>
            </a:pPr>
            <a:r>
              <a:rPr lang="en-US" altLang="zh-TW" sz="2400" dirty="0" smtClean="0"/>
              <a:t>Chap 2</a:t>
            </a:r>
          </a:p>
          <a:p>
            <a:pPr>
              <a:lnSpc>
                <a:spcPts val="2000"/>
              </a:lnSpc>
              <a:buNone/>
            </a:pPr>
            <a:r>
              <a:rPr lang="en-US" altLang="zh-TW" sz="2400" dirty="0" smtClean="0"/>
              <a:t>…</a:t>
            </a:r>
            <a:endParaRPr lang="en-US" altLang="zh-TW" sz="2400" dirty="0"/>
          </a:p>
          <a:p>
            <a:pPr>
              <a:lnSpc>
                <a:spcPts val="2000"/>
              </a:lnSpc>
              <a:buNone/>
            </a:pPr>
            <a:r>
              <a:rPr lang="en-US" altLang="zh-TW" sz="2400" dirty="0" smtClean="0"/>
              <a:t>Chap N</a:t>
            </a:r>
            <a:endParaRPr lang="zh-TW" altLang="en-US" sz="2400" dirty="0" smtClean="0"/>
          </a:p>
        </p:txBody>
      </p:sp>
      <p:pic>
        <p:nvPicPr>
          <p:cNvPr id="4" name="圖片 3" descr="SPIRAL.GIF"/>
          <p:cNvPicPr>
            <a:picLocks noChangeAspect="1"/>
          </p:cNvPicPr>
          <p:nvPr/>
        </p:nvPicPr>
        <p:blipFill>
          <a:blip r:embed="rId2" cstate="print"/>
          <a:stretch>
            <a:fillRect/>
          </a:stretch>
        </p:blipFill>
        <p:spPr>
          <a:xfrm>
            <a:off x="2555776" y="2204864"/>
            <a:ext cx="4176464" cy="3456384"/>
          </a:xfrm>
          <a:prstGeom prst="rect">
            <a:avLst/>
          </a:prstGeom>
        </p:spPr>
      </p:pic>
      <p:sp>
        <p:nvSpPr>
          <p:cNvPr id="5" name="投影片編號版面配置區 4"/>
          <p:cNvSpPr>
            <a:spLocks noGrp="1"/>
          </p:cNvSpPr>
          <p:nvPr>
            <p:ph type="sldNum" sz="quarter" idx="12"/>
          </p:nvPr>
        </p:nvSpPr>
        <p:spPr/>
        <p:txBody>
          <a:bodyPr/>
          <a:lstStyle/>
          <a:p>
            <a:fld id="{6A5B83A9-18B8-47A0-ABDC-45A220E90625}" type="slidenum">
              <a:rPr lang="zh-TW" altLang="en-US" smtClean="0"/>
              <a:pPr/>
              <a:t>11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The Advantage of Interactive Graphics</a:t>
            </a:r>
            <a:endParaRPr lang="zh-TW" altLang="en-US" dirty="0"/>
          </a:p>
        </p:txBody>
      </p:sp>
      <p:sp>
        <p:nvSpPr>
          <p:cNvPr id="3" name="內容版面配置區 2"/>
          <p:cNvSpPr>
            <a:spLocks noGrp="1"/>
          </p:cNvSpPr>
          <p:nvPr>
            <p:ph idx="1"/>
          </p:nvPr>
        </p:nvSpPr>
        <p:spPr/>
        <p:txBody>
          <a:bodyPr/>
          <a:lstStyle/>
          <a:p>
            <a:r>
              <a:rPr lang="en-US" altLang="zh-TW" dirty="0" smtClean="0"/>
              <a:t>One of the most natural means of communicating with a computer. </a:t>
            </a:r>
          </a:p>
          <a:p>
            <a:r>
              <a:rPr lang="en-US" altLang="zh-TW" dirty="0" smtClean="0"/>
              <a:t>A picture is worth ten thousand words. </a:t>
            </a:r>
          </a:p>
          <a:p>
            <a:r>
              <a:rPr lang="en-US" altLang="zh-TW" dirty="0" smtClean="0"/>
              <a:t>A </a:t>
            </a:r>
            <a:r>
              <a:rPr lang="en-US" altLang="zh-TW" b="1" dirty="0" smtClean="0"/>
              <a:t>MOVING</a:t>
            </a:r>
            <a:r>
              <a:rPr lang="en-US" altLang="zh-TW" dirty="0" smtClean="0"/>
              <a:t> picture is worth ten thousand </a:t>
            </a:r>
            <a:r>
              <a:rPr lang="en-US" altLang="zh-TW" b="1" dirty="0" smtClean="0"/>
              <a:t>STATIC</a:t>
            </a:r>
            <a:r>
              <a:rPr lang="en-US" altLang="zh-TW" dirty="0" smtClean="0"/>
              <a:t> ones.</a:t>
            </a:r>
            <a:br>
              <a:rPr lang="en-US" altLang="zh-TW" dirty="0" smtClean="0"/>
            </a:br>
            <a:r>
              <a:rPr lang="en-US" altLang="zh-TW" dirty="0" err="1" smtClean="0"/>
              <a:t>eg</a:t>
            </a:r>
            <a:r>
              <a:rPr lang="en-US" altLang="zh-TW" dirty="0" smtClean="0"/>
              <a:t>. movie, motion dynamics (flight simulators) </a:t>
            </a:r>
          </a:p>
          <a:p>
            <a:r>
              <a:rPr lang="en-US" altLang="zh-TW" dirty="0" smtClean="0"/>
              <a:t>Graphics User Interfaces</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12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dirty="0"/>
              <a:t>What's wrong with </a:t>
            </a:r>
            <a:r>
              <a:rPr lang="en-US" altLang="zh-TW" sz="3200" dirty="0" smtClean="0"/>
              <a:t>this hand sketched </a:t>
            </a:r>
            <a:r>
              <a:rPr lang="en-US" altLang="zh-TW" sz="3200" dirty="0"/>
              <a:t>teapot</a:t>
            </a:r>
            <a:r>
              <a:rPr lang="en-US" altLang="zh-TW" sz="3200" dirty="0" smtClean="0"/>
              <a:t>?</a:t>
            </a:r>
            <a:br>
              <a:rPr lang="en-US" altLang="zh-TW" sz="3200" dirty="0" smtClean="0"/>
            </a:br>
            <a:r>
              <a:rPr lang="en-US" altLang="zh-TW" sz="3200" dirty="0" smtClean="0"/>
              <a:t>And a textbook?</a:t>
            </a:r>
            <a:endParaRPr lang="zh-TW" altLang="en-US" sz="3200" dirty="0"/>
          </a:p>
        </p:txBody>
      </p:sp>
      <p:pic>
        <p:nvPicPr>
          <p:cNvPr id="5" name="圖片 4" descr="BOOK1.GIF"/>
          <p:cNvPicPr>
            <a:picLocks noChangeAspect="1"/>
          </p:cNvPicPr>
          <p:nvPr/>
        </p:nvPicPr>
        <p:blipFill>
          <a:blip r:embed="rId2" cstate="print"/>
          <a:stretch>
            <a:fillRect/>
          </a:stretch>
        </p:blipFill>
        <p:spPr>
          <a:xfrm>
            <a:off x="2051720" y="5085184"/>
            <a:ext cx="3024336" cy="902500"/>
          </a:xfrm>
          <a:prstGeom prst="rect">
            <a:avLst/>
          </a:prstGeom>
        </p:spPr>
      </p:pic>
      <p:pic>
        <p:nvPicPr>
          <p:cNvPr id="6" name="圖片 5" descr="BOOK2.GIF"/>
          <p:cNvPicPr>
            <a:picLocks noChangeAspect="1"/>
          </p:cNvPicPr>
          <p:nvPr/>
        </p:nvPicPr>
        <p:blipFill>
          <a:blip r:embed="rId3" cstate="print"/>
          <a:stretch>
            <a:fillRect/>
          </a:stretch>
        </p:blipFill>
        <p:spPr>
          <a:xfrm>
            <a:off x="5580112" y="5085184"/>
            <a:ext cx="1387238" cy="936104"/>
          </a:xfrm>
          <a:prstGeom prst="rect">
            <a:avLst/>
          </a:prstGeom>
        </p:spPr>
      </p:pic>
      <p:sp>
        <p:nvSpPr>
          <p:cNvPr id="7" name="投影片編號版面配置區 6"/>
          <p:cNvSpPr>
            <a:spLocks noGrp="1"/>
          </p:cNvSpPr>
          <p:nvPr>
            <p:ph type="sldNum" sz="quarter" idx="12"/>
          </p:nvPr>
        </p:nvSpPr>
        <p:spPr/>
        <p:txBody>
          <a:bodyPr/>
          <a:lstStyle/>
          <a:p>
            <a:fld id="{6A5B83A9-18B8-47A0-ABDC-45A220E90625}" type="slidenum">
              <a:rPr lang="zh-TW" altLang="en-US" smtClean="0"/>
              <a:pPr/>
              <a:t>13</a:t>
            </a:fld>
            <a:endParaRPr lang="zh-TW" altLang="en-US"/>
          </a:p>
        </p:txBody>
      </p:sp>
      <p:pic>
        <p:nvPicPr>
          <p:cNvPr id="8" name="內容版面配置區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99792" y="2204864"/>
            <a:ext cx="3302000" cy="1797050"/>
          </a:xfrm>
        </p:spPr>
      </p:pic>
      <p:sp>
        <p:nvSpPr>
          <p:cNvPr id="9" name="文字方塊 8"/>
          <p:cNvSpPr txBox="1"/>
          <p:nvPr/>
        </p:nvSpPr>
        <p:spPr>
          <a:xfrm>
            <a:off x="3816455" y="4441011"/>
            <a:ext cx="3781400" cy="646331"/>
          </a:xfrm>
          <a:prstGeom prst="rect">
            <a:avLst/>
          </a:prstGeom>
          <a:noFill/>
        </p:spPr>
        <p:txBody>
          <a:bodyPr wrap="square" rtlCol="0">
            <a:spAutoFit/>
          </a:bodyPr>
          <a:lstStyle/>
          <a:p>
            <a:r>
              <a:rPr lang="en-US" altLang="zh-TW" sz="3600" dirty="0" smtClean="0"/>
              <a:t>A textbook?</a:t>
            </a:r>
            <a:endParaRPr lang="zh-TW" altLang="en-US" sz="3600"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The legendary Utah teapot </a:t>
            </a:r>
            <a:br>
              <a:rPr lang="en-US" altLang="zh-TW" dirty="0" smtClean="0"/>
            </a:br>
            <a:r>
              <a:rPr lang="en-US" altLang="zh-TW" sz="3100" dirty="0" smtClean="0"/>
              <a:t>(UNC professor Henry Fuchs holds the first one)</a:t>
            </a:r>
            <a:endParaRPr lang="zh-TW" altLang="en-US" sz="3100" dirty="0"/>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970373"/>
            <a:ext cx="8229600" cy="3785616"/>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14</a:t>
            </a:fld>
            <a:endParaRPr lang="zh-TW" altLang="en-US"/>
          </a:p>
        </p:txBody>
      </p:sp>
    </p:spTree>
    <p:extLst>
      <p:ext uri="{BB962C8B-B14F-4D97-AF65-F5344CB8AC3E}">
        <p14:creationId xmlns:p14="http://schemas.microsoft.com/office/powerpoint/2010/main" val="34451606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What's wrong with this teapot?</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smtClean="0">
                <a:ea typeface="標楷體" pitchFamily="65" charset="-120"/>
              </a:rPr>
              <a:t>曲面與塑形 </a:t>
            </a:r>
            <a:r>
              <a:rPr lang="en-US" altLang="zh-TW" dirty="0" smtClean="0">
                <a:ea typeface="標楷體" pitchFamily="65" charset="-120"/>
              </a:rPr>
              <a:t>(curved surfaces &amp; modeling) </a:t>
            </a:r>
          </a:p>
          <a:p>
            <a:r>
              <a:rPr lang="zh-TW" altLang="en-US" dirty="0" smtClean="0">
                <a:ea typeface="標楷體" pitchFamily="65" charset="-120"/>
              </a:rPr>
              <a:t>隱藏面</a:t>
            </a:r>
            <a:r>
              <a:rPr lang="en-US" altLang="zh-TW" dirty="0" smtClean="0">
                <a:ea typeface="標楷體" pitchFamily="65" charset="-120"/>
              </a:rPr>
              <a:t>/</a:t>
            </a:r>
            <a:r>
              <a:rPr lang="zh-TW" altLang="en-US" dirty="0" smtClean="0">
                <a:ea typeface="標楷體" pitchFamily="65" charset="-120"/>
              </a:rPr>
              <a:t>線 </a:t>
            </a:r>
            <a:r>
              <a:rPr lang="en-US" altLang="zh-TW" dirty="0" smtClean="0">
                <a:ea typeface="標楷體" pitchFamily="65" charset="-120"/>
              </a:rPr>
              <a:t>(hidden surfaces / lines) </a:t>
            </a:r>
          </a:p>
          <a:p>
            <a:r>
              <a:rPr lang="zh-TW" altLang="en-US" dirty="0" smtClean="0">
                <a:ea typeface="標楷體" pitchFamily="65" charset="-120"/>
              </a:rPr>
              <a:t>著色與打光 </a:t>
            </a:r>
            <a:r>
              <a:rPr lang="en-US" altLang="zh-TW" dirty="0" smtClean="0">
                <a:ea typeface="標楷體" pitchFamily="65" charset="-120"/>
              </a:rPr>
              <a:t>(shading &amp; lighting)</a:t>
            </a:r>
          </a:p>
          <a:p>
            <a:r>
              <a:rPr lang="zh-TW" altLang="en-US" dirty="0" smtClean="0">
                <a:ea typeface="標楷體" pitchFamily="65" charset="-120"/>
              </a:rPr>
              <a:t>透視 </a:t>
            </a:r>
            <a:r>
              <a:rPr lang="en-US" altLang="zh-TW" dirty="0" smtClean="0">
                <a:ea typeface="標楷體" pitchFamily="65" charset="-120"/>
              </a:rPr>
              <a:t>(perspectives )</a:t>
            </a:r>
          </a:p>
          <a:p>
            <a:r>
              <a:rPr lang="zh-TW" altLang="en-US" dirty="0" smtClean="0">
                <a:ea typeface="標楷體" pitchFamily="65" charset="-120"/>
              </a:rPr>
              <a:t>材質 </a:t>
            </a:r>
            <a:r>
              <a:rPr lang="en-US" altLang="zh-TW" dirty="0" smtClean="0">
                <a:ea typeface="標楷體" pitchFamily="65" charset="-120"/>
              </a:rPr>
              <a:t>(texture )</a:t>
            </a:r>
          </a:p>
          <a:p>
            <a:r>
              <a:rPr lang="zh-TW" altLang="en-US" dirty="0" smtClean="0">
                <a:ea typeface="標楷體" pitchFamily="65" charset="-120"/>
              </a:rPr>
              <a:t>陶壺 </a:t>
            </a:r>
            <a:r>
              <a:rPr lang="en-US" altLang="zh-TW" dirty="0" smtClean="0">
                <a:ea typeface="標楷體" pitchFamily="65" charset="-120"/>
              </a:rPr>
              <a:t>(pottery)</a:t>
            </a:r>
            <a:r>
              <a:rPr lang="zh-TW" altLang="en-US" dirty="0" smtClean="0">
                <a:ea typeface="標楷體" pitchFamily="65" charset="-120"/>
              </a:rPr>
              <a:t>，磁壺 </a:t>
            </a:r>
            <a:r>
              <a:rPr lang="en-US" altLang="zh-TW" dirty="0" smtClean="0">
                <a:ea typeface="標楷體" pitchFamily="65" charset="-120"/>
              </a:rPr>
              <a:t>(ceramic)</a:t>
            </a:r>
            <a:r>
              <a:rPr lang="zh-TW" altLang="en-US" dirty="0" smtClean="0">
                <a:ea typeface="標楷體" pitchFamily="65" charset="-120"/>
              </a:rPr>
              <a:t>，塑膠壺 </a:t>
            </a:r>
            <a:r>
              <a:rPr lang="en-US" altLang="zh-TW" dirty="0" smtClean="0">
                <a:ea typeface="標楷體" pitchFamily="65" charset="-120"/>
              </a:rPr>
              <a:t>(plastic)</a:t>
            </a:r>
            <a:r>
              <a:rPr lang="zh-TW" altLang="en-US" dirty="0" smtClean="0">
                <a:ea typeface="標楷體" pitchFamily="65" charset="-120"/>
              </a:rPr>
              <a:t>，銅壺 </a:t>
            </a:r>
            <a:r>
              <a:rPr lang="en-US" altLang="zh-TW" dirty="0" smtClean="0">
                <a:ea typeface="標楷體" pitchFamily="65" charset="-120"/>
              </a:rPr>
              <a:t>(copper)</a:t>
            </a:r>
            <a:r>
              <a:rPr lang="zh-TW" altLang="en-US" dirty="0" smtClean="0">
                <a:ea typeface="標楷體" pitchFamily="65" charset="-120"/>
              </a:rPr>
              <a:t>，紙壺  </a:t>
            </a:r>
            <a:r>
              <a:rPr lang="en-US" altLang="zh-TW" dirty="0" smtClean="0">
                <a:ea typeface="標楷體" pitchFamily="65" charset="-120"/>
              </a:rPr>
              <a:t>(paper)</a:t>
            </a:r>
          </a:p>
          <a:p>
            <a:r>
              <a:rPr lang="en-US" altLang="zh-TW" dirty="0" smtClean="0">
                <a:ea typeface="標楷體" pitchFamily="65" charset="-120"/>
              </a:rPr>
              <a:t>What's the solution? --&gt; research areas in computer graphics</a:t>
            </a:r>
            <a:endParaRPr lang="zh-TW" altLang="en-US" dirty="0">
              <a:ea typeface="標楷體" pitchFamily="65" charset="-120"/>
            </a:endParaRP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15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Expected Capabilities</a:t>
            </a:r>
            <a:endParaRPr lang="zh-TW" altLang="en-US" dirty="0"/>
          </a:p>
        </p:txBody>
      </p:sp>
      <p:sp>
        <p:nvSpPr>
          <p:cNvPr id="3" name="內容版面配置區 2"/>
          <p:cNvSpPr>
            <a:spLocks noGrp="1"/>
          </p:cNvSpPr>
          <p:nvPr>
            <p:ph idx="1"/>
          </p:nvPr>
        </p:nvSpPr>
        <p:spPr>
          <a:xfrm>
            <a:off x="0" y="1597227"/>
            <a:ext cx="7283152" cy="4525963"/>
          </a:xfrm>
        </p:spPr>
        <p:txBody>
          <a:bodyPr>
            <a:normAutofit fontScale="70000" lnSpcReduction="20000"/>
          </a:bodyPr>
          <a:lstStyle/>
          <a:p>
            <a:r>
              <a:rPr lang="en-US" altLang="zh-TW" dirty="0" smtClean="0"/>
              <a:t>Transformation &amp; Clipping </a:t>
            </a:r>
          </a:p>
          <a:p>
            <a:pPr>
              <a:buNone/>
            </a:pPr>
            <a:endParaRPr lang="en-US" altLang="zh-TW" dirty="0" smtClean="0"/>
          </a:p>
          <a:p>
            <a:r>
              <a:rPr lang="en-US" altLang="zh-TW" dirty="0" smtClean="0"/>
              <a:t>User Interface design &amp; real time manipulation </a:t>
            </a:r>
          </a:p>
          <a:p>
            <a:r>
              <a:rPr lang="en-US" altLang="zh-TW" dirty="0" smtClean="0"/>
              <a:t>A New Car Design</a:t>
            </a:r>
          </a:p>
          <a:p>
            <a:r>
              <a:rPr lang="en-US" altLang="zh-TW" dirty="0" smtClean="0"/>
              <a:t>Shading &amp; Lighting/ Curved surfaces </a:t>
            </a:r>
          </a:p>
          <a:p>
            <a:r>
              <a:rPr lang="en-US" altLang="zh-TW" dirty="0" smtClean="0"/>
              <a:t>Wire frame, depth cueing,</a:t>
            </a:r>
            <a:br>
              <a:rPr lang="en-US" altLang="zh-TW" dirty="0" smtClean="0"/>
            </a:br>
            <a:r>
              <a:rPr lang="en-US" altLang="zh-TW" dirty="0" smtClean="0"/>
              <a:t>Raster graphics, hidden surface removal</a:t>
            </a:r>
          </a:p>
          <a:p>
            <a:r>
              <a:rPr lang="en-US" altLang="zh-TW" dirty="0" smtClean="0"/>
              <a:t>Advanced Illumination:</a:t>
            </a:r>
          </a:p>
          <a:p>
            <a:pPr marL="0" indent="0">
              <a:buNone/>
            </a:pPr>
            <a:r>
              <a:rPr lang="en-US" altLang="zh-TW" dirty="0"/>
              <a:t> </a:t>
            </a:r>
            <a:r>
              <a:rPr lang="en-US" altLang="zh-TW" dirty="0" smtClean="0"/>
              <a:t>     Ray Tracing, </a:t>
            </a:r>
            <a:r>
              <a:rPr lang="en-US" altLang="zh-TW" dirty="0" err="1" smtClean="0"/>
              <a:t>Radiosity</a:t>
            </a:r>
            <a:r>
              <a:rPr lang="en-US" altLang="zh-TW" dirty="0" smtClean="0"/>
              <a:t>, Volume Rendering</a:t>
            </a:r>
          </a:p>
          <a:p>
            <a:r>
              <a:rPr lang="en-US" altLang="zh-TW" dirty="0" smtClean="0"/>
              <a:t>GPU programming (OpenGL shading language),</a:t>
            </a:r>
          </a:p>
          <a:p>
            <a:pPr marL="0" indent="0">
              <a:buNone/>
            </a:pPr>
            <a:r>
              <a:rPr lang="en-US" altLang="zh-TW" dirty="0" smtClean="0"/>
              <a:t>     and </a:t>
            </a:r>
            <a:r>
              <a:rPr lang="en-US" altLang="zh-TW" dirty="0" err="1" smtClean="0"/>
              <a:t>WebGL</a:t>
            </a:r>
            <a:endParaRPr lang="en-US" altLang="zh-TW" dirty="0" smtClean="0"/>
          </a:p>
          <a:p>
            <a:r>
              <a:rPr lang="en-US" altLang="zh-TW" dirty="0" smtClean="0"/>
              <a:t>Can do graphics animation, and design for Virtual Reality and Augmented Reality applications</a:t>
            </a:r>
          </a:p>
          <a:p>
            <a:endParaRPr lang="zh-TW" altLang="en-US" dirty="0"/>
          </a:p>
        </p:txBody>
      </p:sp>
      <p:pic>
        <p:nvPicPr>
          <p:cNvPr id="4" name="圖片 3" descr="CAR.GIF"/>
          <p:cNvPicPr>
            <a:picLocks noChangeAspect="1"/>
          </p:cNvPicPr>
          <p:nvPr/>
        </p:nvPicPr>
        <p:blipFill>
          <a:blip r:embed="rId2" cstate="print"/>
          <a:stretch>
            <a:fillRect/>
          </a:stretch>
        </p:blipFill>
        <p:spPr>
          <a:xfrm>
            <a:off x="6958608" y="1291263"/>
            <a:ext cx="1728192" cy="1591755"/>
          </a:xfrm>
          <a:prstGeom prst="rect">
            <a:avLst/>
          </a:prstGeom>
        </p:spPr>
      </p:pic>
      <p:pic>
        <p:nvPicPr>
          <p:cNvPr id="5" name="圖片 4" descr="Ray_traced_img_glass_human.TIF"/>
          <p:cNvPicPr>
            <a:picLocks noChangeAspect="1"/>
          </p:cNvPicPr>
          <p:nvPr/>
        </p:nvPicPr>
        <p:blipFill>
          <a:blip r:embed="rId3" cstate="print"/>
          <a:stretch>
            <a:fillRect/>
          </a:stretch>
        </p:blipFill>
        <p:spPr>
          <a:xfrm>
            <a:off x="7053590" y="2883018"/>
            <a:ext cx="1809187" cy="2620913"/>
          </a:xfrm>
          <a:prstGeom prst="rect">
            <a:avLst/>
          </a:prstGeom>
        </p:spPr>
      </p:pic>
      <p:sp>
        <p:nvSpPr>
          <p:cNvPr id="6" name="投影片編號版面配置區 5"/>
          <p:cNvSpPr>
            <a:spLocks noGrp="1"/>
          </p:cNvSpPr>
          <p:nvPr>
            <p:ph type="sldNum" sz="quarter" idx="12"/>
          </p:nvPr>
        </p:nvSpPr>
        <p:spPr/>
        <p:txBody>
          <a:bodyPr/>
          <a:lstStyle/>
          <a:p>
            <a:fld id="{6A5B83A9-18B8-47A0-ABDC-45A220E90625}" type="slidenum">
              <a:rPr lang="zh-TW" altLang="en-US" smtClean="0"/>
              <a:pPr/>
              <a:t>16</a:t>
            </a:fld>
            <a:endParaRPr lang="zh-TW" altLang="en-US"/>
          </a:p>
        </p:txBody>
      </p:sp>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1490" y="5503931"/>
            <a:ext cx="1966584" cy="13144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Unity3D: game engine with editors</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640" y="1348568"/>
            <a:ext cx="6912768" cy="5364509"/>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17</a:t>
            </a:fld>
            <a:endParaRPr lang="zh-TW" altLang="en-US"/>
          </a:p>
        </p:txBody>
      </p:sp>
    </p:spTree>
    <p:extLst>
      <p:ext uri="{BB962C8B-B14F-4D97-AF65-F5344CB8AC3E}">
        <p14:creationId xmlns:p14="http://schemas.microsoft.com/office/powerpoint/2010/main" val="3092632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Father of Computer Graphics: </a:t>
            </a:r>
            <a:br>
              <a:rPr lang="en-US" altLang="zh-TW" dirty="0" smtClean="0"/>
            </a:br>
            <a:r>
              <a:rPr lang="en-US" altLang="zh-TW" dirty="0" smtClean="0"/>
              <a:t>Ivan E. Sutherland</a:t>
            </a:r>
            <a:endParaRPr lang="zh-TW" altLang="en-US" dirty="0"/>
          </a:p>
        </p:txBody>
      </p:sp>
      <p:pic>
        <p:nvPicPr>
          <p:cNvPr id="4" name="內容版面配置區 3" descr="ivanbw_45.jpg"/>
          <p:cNvPicPr>
            <a:picLocks noGrp="1" noChangeAspect="1"/>
          </p:cNvPicPr>
          <p:nvPr>
            <p:ph idx="1"/>
          </p:nvPr>
        </p:nvPicPr>
        <p:blipFill>
          <a:blip r:embed="rId2" cstate="print"/>
          <a:stretch>
            <a:fillRect/>
          </a:stretch>
        </p:blipFill>
        <p:spPr>
          <a:xfrm>
            <a:off x="2987824" y="2420888"/>
            <a:ext cx="2582503" cy="3175208"/>
          </a:xfrm>
        </p:spPr>
      </p:pic>
      <p:sp>
        <p:nvSpPr>
          <p:cNvPr id="5" name="投影片編號版面配置區 4"/>
          <p:cNvSpPr>
            <a:spLocks noGrp="1"/>
          </p:cNvSpPr>
          <p:nvPr>
            <p:ph type="sldNum" sz="quarter" idx="12"/>
          </p:nvPr>
        </p:nvSpPr>
        <p:spPr/>
        <p:txBody>
          <a:bodyPr/>
          <a:lstStyle/>
          <a:p>
            <a:fld id="{6A5B83A9-18B8-47A0-ABDC-45A220E90625}" type="slidenum">
              <a:rPr lang="zh-TW" altLang="en-US" smtClean="0"/>
              <a:pPr/>
              <a:t>18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2015/5 speech, at UNC CS 50</a:t>
            </a:r>
            <a:r>
              <a:rPr lang="en-US" altLang="zh-TW" baseline="30000" dirty="0" smtClean="0"/>
              <a:t>th</a:t>
            </a:r>
            <a:r>
              <a:rPr lang="en-US" altLang="zh-TW" dirty="0" smtClean="0"/>
              <a:t> celebration</a:t>
            </a:r>
            <a:br>
              <a:rPr lang="en-US" altLang="zh-TW" dirty="0" smtClean="0"/>
            </a:b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19</a:t>
            </a:fld>
            <a:endParaRPr lang="zh-TW" altLang="en-US"/>
          </a:p>
        </p:txBody>
      </p:sp>
      <p:pic>
        <p:nvPicPr>
          <p:cNvPr id="7" name="內容版面配置區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22681" y="1600200"/>
            <a:ext cx="3298637" cy="4525963"/>
          </a:xfrm>
        </p:spPr>
      </p:pic>
    </p:spTree>
    <p:extLst>
      <p:ext uri="{BB962C8B-B14F-4D97-AF65-F5344CB8AC3E}">
        <p14:creationId xmlns:p14="http://schemas.microsoft.com/office/powerpoint/2010/main" val="10631008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a:t>
            </a:r>
            <a:endParaRPr lang="zh-TW" altLang="en-US" dirty="0"/>
          </a:p>
        </p:txBody>
      </p:sp>
      <p:sp>
        <p:nvSpPr>
          <p:cNvPr id="3" name="內容版面配置區 2"/>
          <p:cNvSpPr>
            <a:spLocks noGrp="1"/>
          </p:cNvSpPr>
          <p:nvPr>
            <p:ph idx="1"/>
          </p:nvPr>
        </p:nvSpPr>
        <p:spPr/>
        <p:txBody>
          <a:bodyPr>
            <a:normAutofit fontScale="77500" lnSpcReduction="20000"/>
          </a:bodyPr>
          <a:lstStyle/>
          <a:p>
            <a:r>
              <a:rPr lang="zh-TW" altLang="en-US" dirty="0" smtClean="0">
                <a:ea typeface="標楷體" pitchFamily="65" charset="-120"/>
              </a:rPr>
              <a:t>課號</a:t>
            </a:r>
            <a:r>
              <a:rPr lang="en-US" altLang="zh-TW" dirty="0" smtClean="0">
                <a:ea typeface="標楷體" pitchFamily="65" charset="-120"/>
              </a:rPr>
              <a:t>:  (50402) 526 U0340 </a:t>
            </a:r>
          </a:p>
          <a:p>
            <a:r>
              <a:rPr lang="zh-TW" altLang="en-US" dirty="0" smtClean="0">
                <a:ea typeface="標楷體" pitchFamily="65" charset="-120"/>
              </a:rPr>
              <a:t>課名</a:t>
            </a:r>
            <a:r>
              <a:rPr lang="en-US" altLang="zh-TW" dirty="0" smtClean="0">
                <a:ea typeface="標楷體" pitchFamily="65" charset="-120"/>
              </a:rPr>
              <a:t>:</a:t>
            </a:r>
            <a:r>
              <a:rPr lang="zh-TW" altLang="en-US" dirty="0" smtClean="0">
                <a:ea typeface="標楷體" pitchFamily="65" charset="-120"/>
              </a:rPr>
              <a:t> 計算機圖學 </a:t>
            </a:r>
          </a:p>
          <a:p>
            <a:r>
              <a:rPr lang="zh-TW" altLang="en-US" dirty="0" smtClean="0">
                <a:ea typeface="標楷體" pitchFamily="65" charset="-120"/>
              </a:rPr>
              <a:t>英文課名</a:t>
            </a:r>
            <a:r>
              <a:rPr lang="en-US" altLang="zh-TW" dirty="0" smtClean="0">
                <a:ea typeface="標楷體" pitchFamily="65" charset="-120"/>
              </a:rPr>
              <a:t>: Interactive Computer Graphics </a:t>
            </a:r>
          </a:p>
          <a:p>
            <a:r>
              <a:rPr lang="zh-TW" altLang="en-US" dirty="0" smtClean="0">
                <a:ea typeface="標楷體" pitchFamily="65" charset="-120"/>
              </a:rPr>
              <a:t>授課</a:t>
            </a:r>
            <a:r>
              <a:rPr lang="en-US" altLang="zh-TW" dirty="0" smtClean="0">
                <a:ea typeface="標楷體" pitchFamily="65" charset="-120"/>
              </a:rPr>
              <a:t>:  </a:t>
            </a:r>
            <a:r>
              <a:rPr lang="zh-TW" altLang="en-US" dirty="0" smtClean="0">
                <a:ea typeface="標楷體" pitchFamily="65" charset="-120"/>
              </a:rPr>
              <a:t>歐陽明</a:t>
            </a:r>
          </a:p>
          <a:p>
            <a:r>
              <a:rPr lang="en-US" altLang="zh-TW" dirty="0" smtClean="0">
                <a:ea typeface="標楷體" pitchFamily="65" charset="-120"/>
              </a:rPr>
              <a:t>Textbook</a:t>
            </a:r>
          </a:p>
          <a:p>
            <a:pPr lvl="1"/>
            <a:r>
              <a:rPr lang="en-US" altLang="zh-TW" dirty="0" smtClean="0">
                <a:ea typeface="標楷體" pitchFamily="65" charset="-120"/>
              </a:rPr>
              <a:t>Interactive Computer Graphics: A Top-Down Approach with </a:t>
            </a:r>
            <a:r>
              <a:rPr lang="zh-TW" altLang="en-US" dirty="0">
                <a:ea typeface="標楷體" pitchFamily="65" charset="-120"/>
              </a:rPr>
              <a:t> </a:t>
            </a:r>
            <a:r>
              <a:rPr lang="en-US" altLang="zh-TW" dirty="0" err="1" smtClean="0">
                <a:ea typeface="標楷體" pitchFamily="65" charset="-120"/>
              </a:rPr>
              <a:t>WebGL</a:t>
            </a:r>
            <a:r>
              <a:rPr lang="en-US" altLang="zh-TW" dirty="0" smtClean="0">
                <a:ea typeface="標楷體" pitchFamily="65" charset="-120"/>
              </a:rPr>
              <a:t>,  </a:t>
            </a:r>
            <a:r>
              <a:rPr lang="zh-TW" altLang="en-US" dirty="0" smtClean="0">
                <a:ea typeface="標楷體" pitchFamily="65" charset="-120"/>
              </a:rPr>
              <a:t>作者 </a:t>
            </a:r>
            <a:r>
              <a:rPr lang="en-US" altLang="zh-TW" dirty="0" smtClean="0">
                <a:ea typeface="標楷體" pitchFamily="65" charset="-120"/>
              </a:rPr>
              <a:t>Edward Angel, Dave </a:t>
            </a:r>
            <a:r>
              <a:rPr lang="en-US" altLang="zh-TW" dirty="0" err="1" smtClean="0">
                <a:ea typeface="標楷體" pitchFamily="65" charset="-120"/>
              </a:rPr>
              <a:t>Shreiner</a:t>
            </a:r>
            <a:r>
              <a:rPr lang="en-US" altLang="zh-TW" dirty="0" smtClean="0">
                <a:ea typeface="標楷體" pitchFamily="65" charset="-120"/>
              </a:rPr>
              <a:t>, 7</a:t>
            </a:r>
            <a:r>
              <a:rPr lang="en-US" altLang="zh-TW" baseline="30000" dirty="0" smtClean="0">
                <a:ea typeface="標楷體" pitchFamily="65" charset="-120"/>
              </a:rPr>
              <a:t>th</a:t>
            </a:r>
            <a:r>
              <a:rPr lang="en-US" altLang="zh-TW" dirty="0" smtClean="0">
                <a:ea typeface="標楷體" pitchFamily="65" charset="-120"/>
              </a:rPr>
              <a:t> edition, Pearson</a:t>
            </a:r>
            <a:r>
              <a:rPr lang="zh-TW" altLang="en-US" smtClean="0">
                <a:ea typeface="標楷體" pitchFamily="65" charset="-120"/>
              </a:rPr>
              <a:t>出版</a:t>
            </a:r>
            <a:r>
              <a:rPr lang="en-US" altLang="zh-TW" dirty="0" smtClean="0">
                <a:ea typeface="標楷體" pitchFamily="65" charset="-120"/>
              </a:rPr>
              <a:t>, (</a:t>
            </a:r>
            <a:r>
              <a:rPr lang="zh-TW" altLang="en-US" dirty="0" smtClean="0">
                <a:ea typeface="標楷體" pitchFamily="65" charset="-120"/>
              </a:rPr>
              <a:t>開發代理</a:t>
            </a:r>
            <a:r>
              <a:rPr lang="en-US" altLang="zh-TW" dirty="0" smtClean="0">
                <a:ea typeface="標楷體" pitchFamily="65" charset="-120"/>
              </a:rPr>
              <a:t>)</a:t>
            </a:r>
          </a:p>
          <a:p>
            <a:r>
              <a:rPr lang="en-US" altLang="zh-TW" dirty="0" smtClean="0">
                <a:ea typeface="標楷體" pitchFamily="65" charset="-120"/>
              </a:rPr>
              <a:t>Suggested readings</a:t>
            </a:r>
          </a:p>
          <a:p>
            <a:pPr lvl="1"/>
            <a:r>
              <a:rPr lang="en-US" altLang="zh-TW" dirty="0" smtClean="0">
                <a:ea typeface="標楷體" pitchFamily="65" charset="-120"/>
              </a:rPr>
              <a:t>Proceedings of ACM SIGGRAPH Computer Graphics/ACM Trans. On Graphics </a:t>
            </a:r>
          </a:p>
          <a:p>
            <a:pPr lvl="1"/>
            <a:r>
              <a:rPr lang="en-US" altLang="zh-TW" dirty="0" smtClean="0">
                <a:ea typeface="標楷體" pitchFamily="65" charset="-120"/>
              </a:rPr>
              <a:t>IEEE Computer Graphics &amp; Applications (CG&amp;A) </a:t>
            </a:r>
          </a:p>
          <a:p>
            <a:pPr lvl="1"/>
            <a:r>
              <a:rPr lang="en-US" altLang="zh-TW" dirty="0" smtClean="0">
                <a:ea typeface="標楷體" pitchFamily="65" charset="-120"/>
              </a:rPr>
              <a:t>IEEE Trans. on Visualization and Computer Graphics </a:t>
            </a:r>
          </a:p>
          <a:p>
            <a:endParaRPr lang="zh-TW" altLang="en-US" dirty="0">
              <a:ea typeface="標楷體" pitchFamily="65" charset="-120"/>
            </a:endParaRP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25760"/>
            <a:ext cx="8229600" cy="1056829"/>
          </a:xfrm>
        </p:spPr>
        <p:txBody>
          <a:bodyPr>
            <a:normAutofit/>
          </a:bodyPr>
          <a:lstStyle/>
          <a:p>
            <a:r>
              <a:rPr lang="en-US" altLang="zh-TW" dirty="0" smtClean="0"/>
              <a:t>Dr. Ivan E. Sutherland</a:t>
            </a:r>
            <a:endParaRPr lang="zh-TW" altLang="en-US" dirty="0"/>
          </a:p>
        </p:txBody>
      </p:sp>
      <p:sp>
        <p:nvSpPr>
          <p:cNvPr id="3" name="內容版面配置區 2"/>
          <p:cNvSpPr>
            <a:spLocks noGrp="1"/>
          </p:cNvSpPr>
          <p:nvPr>
            <p:ph idx="1"/>
          </p:nvPr>
        </p:nvSpPr>
        <p:spPr>
          <a:xfrm>
            <a:off x="457200" y="1412776"/>
            <a:ext cx="8229600" cy="4713387"/>
          </a:xfrm>
        </p:spPr>
        <p:txBody>
          <a:bodyPr>
            <a:normAutofit fontScale="32500" lnSpcReduction="20000"/>
          </a:bodyPr>
          <a:lstStyle/>
          <a:p>
            <a:pPr>
              <a:buNone/>
            </a:pPr>
            <a:r>
              <a:rPr lang="en-US" altLang="zh-TW" sz="8000" b="1" dirty="0" smtClean="0"/>
              <a:t>Ivan Sutherland is considered by many to be the creator of Computer Graphics.  Starting with his Ph.D. thesis, Sketchpad, Sutherland has contributed numerous ideas to the study of Computer Graphics and Computer Interaction.  Ivan introduced concepts such as 3-D computer modeling, visual simulations, computer aided design (CAD) and virtual reality.</a:t>
            </a:r>
          </a:p>
          <a:p>
            <a:pPr>
              <a:buNone/>
            </a:pPr>
            <a:r>
              <a:rPr lang="en-US" altLang="zh-TW" sz="7200" b="1" u="sng" dirty="0" smtClean="0"/>
              <a:t>Education</a:t>
            </a:r>
            <a:endParaRPr lang="en-US" altLang="zh-TW" sz="4300" b="1" dirty="0" smtClean="0"/>
          </a:p>
          <a:p>
            <a:pPr>
              <a:buNone/>
            </a:pPr>
            <a:r>
              <a:rPr lang="en-US" altLang="zh-TW" sz="6400" dirty="0" smtClean="0"/>
              <a:t>	</a:t>
            </a:r>
            <a:r>
              <a:rPr lang="en-US" altLang="zh-TW" sz="8600" dirty="0" smtClean="0"/>
              <a:t>Ph.D., Massachusetts Institute of Technology, 1963; </a:t>
            </a:r>
          </a:p>
          <a:p>
            <a:pPr>
              <a:buNone/>
            </a:pPr>
            <a:r>
              <a:rPr lang="en-US" altLang="zh-TW" sz="8600" dirty="0" smtClean="0"/>
              <a:t>	M.S. EE, California Institute of Technology, 1960; </a:t>
            </a:r>
          </a:p>
          <a:p>
            <a:pPr>
              <a:buNone/>
            </a:pPr>
            <a:r>
              <a:rPr lang="en-US" altLang="zh-TW" sz="8600" dirty="0" smtClean="0"/>
              <a:t>	B.S. EE, Carnegie Institute of Technology (now Carnegie Mellon University), 1959; </a:t>
            </a:r>
          </a:p>
          <a:p>
            <a:pPr>
              <a:buNone/>
            </a:pPr>
            <a:r>
              <a:rPr lang="en-US" altLang="zh-TW" sz="8600" dirty="0" smtClean="0"/>
              <a:t>	Honorary MA, Harvard University, 1966; </a:t>
            </a:r>
          </a:p>
          <a:p>
            <a:pPr>
              <a:buNone/>
            </a:pPr>
            <a:endParaRPr lang="en-US" altLang="zh-TW" sz="8600" dirty="0" smtClean="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20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en-US" altLang="zh-TW" dirty="0" smtClean="0"/>
              <a:t>Ivan Sutherland, II</a:t>
            </a:r>
            <a:endParaRPr lang="zh-TW" altLang="en-US" dirty="0"/>
          </a:p>
        </p:txBody>
      </p:sp>
      <p:sp>
        <p:nvSpPr>
          <p:cNvPr id="3" name="內容版面配置區 2"/>
          <p:cNvSpPr>
            <a:spLocks noGrp="1"/>
          </p:cNvSpPr>
          <p:nvPr>
            <p:ph idx="1"/>
          </p:nvPr>
        </p:nvSpPr>
        <p:spPr>
          <a:xfrm>
            <a:off x="457200" y="1124744"/>
            <a:ext cx="8229600" cy="5400600"/>
          </a:xfrm>
        </p:spPr>
        <p:txBody>
          <a:bodyPr>
            <a:normAutofit fontScale="55000" lnSpcReduction="20000"/>
          </a:bodyPr>
          <a:lstStyle/>
          <a:p>
            <a:pPr>
              <a:buNone/>
            </a:pPr>
            <a:r>
              <a:rPr lang="en-US" altLang="zh-TW" sz="4000" b="1" u="sng" dirty="0"/>
              <a:t>Academia Experience</a:t>
            </a:r>
            <a:endParaRPr lang="en-US" altLang="zh-TW" sz="4000" b="1" dirty="0"/>
          </a:p>
          <a:p>
            <a:pPr>
              <a:buNone/>
            </a:pPr>
            <a:r>
              <a:rPr lang="en-US" altLang="zh-TW" sz="4000" dirty="0"/>
              <a:t>	Professor, Harvard University, 1966; </a:t>
            </a:r>
          </a:p>
          <a:p>
            <a:pPr>
              <a:buNone/>
            </a:pPr>
            <a:r>
              <a:rPr lang="en-US" altLang="zh-TW" sz="4000" dirty="0"/>
              <a:t>	Professor, University of Utah, 1968; </a:t>
            </a:r>
          </a:p>
          <a:p>
            <a:pPr>
              <a:buNone/>
            </a:pPr>
            <a:r>
              <a:rPr lang="en-US" altLang="zh-TW" sz="4000" dirty="0"/>
              <a:t>	Chairman of Computer Science Department, California Institute of Technology, 1974; </a:t>
            </a:r>
          </a:p>
          <a:p>
            <a:pPr>
              <a:buNone/>
            </a:pPr>
            <a:endParaRPr lang="en-US" altLang="zh-TW" dirty="0"/>
          </a:p>
          <a:p>
            <a:pPr>
              <a:buNone/>
            </a:pPr>
            <a:r>
              <a:rPr lang="en-US" altLang="zh-TW" b="1" u="sng" dirty="0"/>
              <a:t>Professional Experience</a:t>
            </a:r>
            <a:endParaRPr lang="en-US" altLang="zh-TW" b="1" dirty="0"/>
          </a:p>
          <a:p>
            <a:pPr>
              <a:buNone/>
            </a:pPr>
            <a:r>
              <a:rPr lang="en-US" altLang="zh-TW" dirty="0"/>
              <a:t>	</a:t>
            </a:r>
            <a:r>
              <a:rPr lang="en-US" altLang="zh-TW" sz="4500" dirty="0"/>
              <a:t>Electrical Engineer and First Lieutenant, National Security Agency, 1963; </a:t>
            </a:r>
          </a:p>
          <a:p>
            <a:pPr>
              <a:buNone/>
            </a:pPr>
            <a:r>
              <a:rPr lang="en-US" altLang="zh-TW" sz="4500" dirty="0"/>
              <a:t>	Researcher, Defense Department's Advanced Research Projects Agency, 1964; </a:t>
            </a:r>
          </a:p>
          <a:p>
            <a:pPr>
              <a:buNone/>
            </a:pPr>
            <a:r>
              <a:rPr lang="en-US" altLang="zh-TW" sz="4500" dirty="0"/>
              <a:t>	Co-Founder, Evans and Sutherland, 1968; </a:t>
            </a:r>
          </a:p>
          <a:p>
            <a:pPr>
              <a:buNone/>
            </a:pPr>
            <a:r>
              <a:rPr lang="en-US" altLang="zh-TW" sz="4500" dirty="0"/>
              <a:t>	Researcher, RAND Corporation, 1974 </a:t>
            </a:r>
          </a:p>
          <a:p>
            <a:pPr>
              <a:buNone/>
            </a:pPr>
            <a:r>
              <a:rPr lang="en-US" altLang="zh-TW" sz="4500" dirty="0"/>
              <a:t>	Vice-President and Technical Director, Sutherland, </a:t>
            </a:r>
            <a:r>
              <a:rPr lang="en-US" altLang="zh-TW" sz="4500" dirty="0" err="1"/>
              <a:t>Sproull</a:t>
            </a:r>
            <a:r>
              <a:rPr lang="en-US" altLang="zh-TW" sz="4500" dirty="0"/>
              <a:t> and Associates, 1980; </a:t>
            </a:r>
          </a:p>
          <a:p>
            <a:pPr>
              <a:buNone/>
            </a:pPr>
            <a:r>
              <a:rPr lang="en-US" altLang="zh-TW" sz="4500" dirty="0"/>
              <a:t>	Vice-President and Sun Fellow, Sun Microsystems, 1990; </a:t>
            </a:r>
            <a:endParaRPr lang="zh-TW" altLang="en-US" sz="4500" dirty="0"/>
          </a:p>
          <a:p>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21</a:t>
            </a:fld>
            <a:endParaRPr lang="zh-TW" altLang="en-US"/>
          </a:p>
        </p:txBody>
      </p:sp>
    </p:spTree>
    <p:extLst>
      <p:ext uri="{BB962C8B-B14F-4D97-AF65-F5344CB8AC3E}">
        <p14:creationId xmlns:p14="http://schemas.microsoft.com/office/powerpoint/2010/main" val="27577544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88640"/>
            <a:ext cx="8229600" cy="1426170"/>
          </a:xfrm>
        </p:spPr>
        <p:txBody>
          <a:bodyPr>
            <a:normAutofit fontScale="90000"/>
          </a:bodyPr>
          <a:lstStyle/>
          <a:p>
            <a:r>
              <a:rPr lang="en-US" altLang="zh-TW" sz="4000" dirty="0" smtClean="0"/>
              <a:t>James Foley </a:t>
            </a:r>
            <a:r>
              <a:rPr lang="en-US" altLang="zh-TW" sz="2700" dirty="0" smtClean="0"/>
              <a:t>(lower right, </a:t>
            </a:r>
            <a:r>
              <a:rPr lang="en-US" altLang="zh-TW" sz="2800" dirty="0"/>
              <a:t>first textbook in CG</a:t>
            </a:r>
            <a:r>
              <a:rPr lang="en-US" altLang="zh-TW" sz="2700" dirty="0" smtClean="0"/>
              <a:t>), </a:t>
            </a:r>
            <a:r>
              <a:rPr lang="en-US" altLang="zh-TW" dirty="0" smtClean="0"/>
              <a:t/>
            </a:r>
            <a:br>
              <a:rPr lang="en-US" altLang="zh-TW" dirty="0" smtClean="0"/>
            </a:br>
            <a:r>
              <a:rPr lang="en-US" altLang="zh-TW" sz="4000" dirty="0" err="1" smtClean="0"/>
              <a:t>Andries</a:t>
            </a:r>
            <a:r>
              <a:rPr lang="en-US" altLang="zh-TW" sz="4000" dirty="0" smtClean="0"/>
              <a:t> Van Dam </a:t>
            </a:r>
            <a:r>
              <a:rPr lang="en-US" altLang="zh-TW" dirty="0" smtClean="0"/>
              <a:t>(</a:t>
            </a:r>
            <a:r>
              <a:rPr lang="en-US" altLang="zh-TW" sz="2200" dirty="0" smtClean="0"/>
              <a:t>upper right, first textbook in CG),</a:t>
            </a:r>
            <a:r>
              <a:rPr lang="en-US" altLang="zh-TW" sz="3100" dirty="0" smtClean="0"/>
              <a:t/>
            </a:r>
            <a:br>
              <a:rPr lang="en-US" altLang="zh-TW" sz="3100" dirty="0" smtClean="0"/>
            </a:br>
            <a:r>
              <a:rPr lang="en-US" altLang="zh-TW" sz="4000" dirty="0" smtClean="0"/>
              <a:t>Brian </a:t>
            </a:r>
            <a:r>
              <a:rPr lang="en-US" altLang="zh-TW" sz="4000" dirty="0" err="1" smtClean="0"/>
              <a:t>Barsky</a:t>
            </a:r>
            <a:r>
              <a:rPr lang="en-US" altLang="zh-TW" sz="4000" dirty="0" smtClean="0"/>
              <a:t> </a:t>
            </a:r>
            <a:r>
              <a:rPr lang="en-US" altLang="zh-TW" sz="2700" dirty="0" smtClean="0"/>
              <a:t>(the rest, line clipping)</a:t>
            </a:r>
            <a:endParaRPr lang="zh-TW" altLang="en-US" sz="2700" dirty="0"/>
          </a:p>
        </p:txBody>
      </p:sp>
      <p:pic>
        <p:nvPicPr>
          <p:cNvPr id="4" name="內容版面配置區 3" descr="DSC08801.JPG"/>
          <p:cNvPicPr>
            <a:picLocks noGrp="1" noChangeAspect="1"/>
          </p:cNvPicPr>
          <p:nvPr>
            <p:ph idx="1"/>
          </p:nvPr>
        </p:nvPicPr>
        <p:blipFill>
          <a:blip r:embed="rId2" cstate="print"/>
          <a:stretch>
            <a:fillRect/>
          </a:stretch>
        </p:blipFill>
        <p:spPr>
          <a:xfrm>
            <a:off x="5159495" y="4005064"/>
            <a:ext cx="3528392" cy="2646294"/>
          </a:xfrm>
        </p:spPr>
      </p:pic>
      <p:pic>
        <p:nvPicPr>
          <p:cNvPr id="5" name="Picture 4"/>
          <p:cNvPicPr>
            <a:picLocks noChangeAspect="1" noChangeArrowheads="1"/>
          </p:cNvPicPr>
          <p:nvPr/>
        </p:nvPicPr>
        <p:blipFill>
          <a:blip r:embed="rId3" cstate="print"/>
          <a:srcRect/>
          <a:stretch>
            <a:fillRect/>
          </a:stretch>
        </p:blipFill>
        <p:spPr bwMode="auto">
          <a:xfrm>
            <a:off x="827584" y="1894135"/>
            <a:ext cx="2520280" cy="1691732"/>
          </a:xfrm>
          <a:prstGeom prst="rect">
            <a:avLst/>
          </a:prstGeom>
          <a:noFill/>
        </p:spPr>
      </p:pic>
      <p:pic>
        <p:nvPicPr>
          <p:cNvPr id="7" name="圖片 6" descr="andries_van_dam.jpg"/>
          <p:cNvPicPr>
            <a:picLocks noChangeAspect="1"/>
          </p:cNvPicPr>
          <p:nvPr/>
        </p:nvPicPr>
        <p:blipFill>
          <a:blip r:embed="rId4" cstate="print"/>
          <a:stretch>
            <a:fillRect/>
          </a:stretch>
        </p:blipFill>
        <p:spPr>
          <a:xfrm>
            <a:off x="6804248" y="1809428"/>
            <a:ext cx="1368152" cy="2052228"/>
          </a:xfrm>
          <a:prstGeom prst="rect">
            <a:avLst/>
          </a:prstGeom>
        </p:spPr>
      </p:pic>
      <p:pic>
        <p:nvPicPr>
          <p:cNvPr id="8" name="圖片 7" descr="barsky.jpg"/>
          <p:cNvPicPr>
            <a:picLocks noChangeAspect="1"/>
          </p:cNvPicPr>
          <p:nvPr/>
        </p:nvPicPr>
        <p:blipFill>
          <a:blip r:embed="rId5" cstate="print"/>
          <a:stretch>
            <a:fillRect/>
          </a:stretch>
        </p:blipFill>
        <p:spPr>
          <a:xfrm>
            <a:off x="5076056" y="1830755"/>
            <a:ext cx="1463023" cy="2048232"/>
          </a:xfrm>
          <a:prstGeom prst="rect">
            <a:avLst/>
          </a:prstGeom>
        </p:spPr>
      </p:pic>
      <p:sp>
        <p:nvSpPr>
          <p:cNvPr id="9" name="投影片編號版面配置區 8"/>
          <p:cNvSpPr>
            <a:spLocks noGrp="1"/>
          </p:cNvSpPr>
          <p:nvPr>
            <p:ph type="sldNum" sz="quarter" idx="12"/>
          </p:nvPr>
        </p:nvSpPr>
        <p:spPr/>
        <p:txBody>
          <a:bodyPr/>
          <a:lstStyle/>
          <a:p>
            <a:fld id="{6A5B83A9-18B8-47A0-ABDC-45A220E90625}" type="slidenum">
              <a:rPr lang="zh-TW" altLang="en-US" smtClean="0"/>
              <a:pPr/>
              <a:t>22</a:t>
            </a:fld>
            <a:endParaRPr lang="zh-TW" altLang="en-US"/>
          </a:p>
        </p:txBody>
      </p:sp>
      <p:pic>
        <p:nvPicPr>
          <p:cNvPr id="3" name="圖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576" y="3645024"/>
            <a:ext cx="4115949" cy="30869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Foley and Van Dam</a:t>
            </a:r>
            <a:r>
              <a:rPr lang="en-US" altLang="zh-TW" sz="2700" dirty="0" smtClean="0"/>
              <a:t>: first popular CG textbook</a:t>
            </a:r>
            <a:endParaRPr lang="zh-TW" altLang="en-US" sz="2700"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23</a:t>
            </a:fld>
            <a:endParaRPr lang="zh-TW" altLang="en-US"/>
          </a:p>
        </p:txBody>
      </p:sp>
      <p:pic>
        <p:nvPicPr>
          <p:cNvPr id="11266" name="Picture 2" descr="C:\Users\ming\Downloads\IMAG5713_2.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1412776"/>
            <a:ext cx="3929484" cy="523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608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Turner </a:t>
            </a:r>
            <a:r>
              <a:rPr lang="en-US" altLang="zh-TW" dirty="0" err="1" smtClean="0"/>
              <a:t>Whitted</a:t>
            </a:r>
            <a:r>
              <a:rPr lang="en-US" altLang="zh-TW" dirty="0" smtClean="0"/>
              <a:t> (</a:t>
            </a:r>
            <a:r>
              <a:rPr lang="en-US" altLang="zh-TW" sz="2200" dirty="0" smtClean="0"/>
              <a:t>upper middle</a:t>
            </a:r>
            <a:r>
              <a:rPr lang="en-US" altLang="zh-TW" dirty="0" smtClean="0"/>
              <a:t>, ray tracing), </a:t>
            </a:r>
            <a:br>
              <a:rPr lang="en-US" altLang="zh-TW" dirty="0" smtClean="0"/>
            </a:br>
            <a:r>
              <a:rPr lang="en-US" altLang="zh-TW" dirty="0" smtClean="0"/>
              <a:t>Donald Greenberg(</a:t>
            </a:r>
            <a:r>
              <a:rPr lang="en-US" altLang="zh-TW" sz="2200" dirty="0" smtClean="0"/>
              <a:t> lower right, </a:t>
            </a:r>
            <a:r>
              <a:rPr lang="en-US" altLang="zh-TW" dirty="0" err="1" smtClean="0"/>
              <a:t>radiosity</a:t>
            </a:r>
            <a:r>
              <a:rPr lang="en-US" altLang="zh-TW" dirty="0" smtClean="0"/>
              <a:t>)</a:t>
            </a:r>
            <a:endParaRPr lang="zh-TW" altLang="en-US" dirty="0"/>
          </a:p>
        </p:txBody>
      </p:sp>
      <p:pic>
        <p:nvPicPr>
          <p:cNvPr id="4" name="內容版面配置區 3" descr="DSC09624.JPG"/>
          <p:cNvPicPr>
            <a:picLocks noGrp="1" noChangeAspect="1"/>
          </p:cNvPicPr>
          <p:nvPr>
            <p:ph idx="1"/>
          </p:nvPr>
        </p:nvPicPr>
        <p:blipFill>
          <a:blip r:embed="rId2" cstate="print"/>
          <a:stretch>
            <a:fillRect/>
          </a:stretch>
        </p:blipFill>
        <p:spPr>
          <a:xfrm>
            <a:off x="323528" y="1412776"/>
            <a:ext cx="3974570" cy="2980928"/>
          </a:xfrm>
        </p:spPr>
      </p:pic>
      <p:pic>
        <p:nvPicPr>
          <p:cNvPr id="5" name="圖片 4" descr="DSC00838.JPG"/>
          <p:cNvPicPr>
            <a:picLocks noChangeAspect="1"/>
          </p:cNvPicPr>
          <p:nvPr/>
        </p:nvPicPr>
        <p:blipFill>
          <a:blip r:embed="rId3" cstate="print"/>
          <a:stretch>
            <a:fillRect/>
          </a:stretch>
        </p:blipFill>
        <p:spPr>
          <a:xfrm>
            <a:off x="3995936" y="2780928"/>
            <a:ext cx="4967536" cy="3725652"/>
          </a:xfrm>
          <a:prstGeom prst="rect">
            <a:avLst/>
          </a:prstGeom>
        </p:spPr>
      </p:pic>
      <p:sp>
        <p:nvSpPr>
          <p:cNvPr id="6" name="投影片編號版面配置區 5"/>
          <p:cNvSpPr>
            <a:spLocks noGrp="1"/>
          </p:cNvSpPr>
          <p:nvPr>
            <p:ph type="sldNum" sz="quarter" idx="12"/>
          </p:nvPr>
        </p:nvSpPr>
        <p:spPr/>
        <p:txBody>
          <a:bodyPr/>
          <a:lstStyle/>
          <a:p>
            <a:fld id="{6A5B83A9-18B8-47A0-ABDC-45A220E90625}" type="slidenum">
              <a:rPr lang="zh-TW" altLang="en-US" smtClean="0"/>
              <a:pPr/>
              <a:t>24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413792"/>
            <a:ext cx="8229600" cy="1143000"/>
          </a:xfrm>
        </p:spPr>
        <p:txBody>
          <a:bodyPr>
            <a:noAutofit/>
          </a:bodyPr>
          <a:lstStyle/>
          <a:p>
            <a:r>
              <a:rPr lang="en-US" altLang="zh-TW" sz="1800" dirty="0" smtClean="0"/>
              <a:t>Frederick P. Brooks, Jr.    2006/8 </a:t>
            </a:r>
            <a:r>
              <a:rPr lang="en-US" altLang="zh-TW" sz="1800" dirty="0" err="1" smtClean="0"/>
              <a:t>Siggraph</a:t>
            </a:r>
            <a:r>
              <a:rPr lang="en-US" altLang="zh-TW" sz="1800" dirty="0" smtClean="0"/>
              <a:t/>
            </a:r>
            <a:br>
              <a:rPr lang="en-US" altLang="zh-TW" sz="1800" dirty="0" smtClean="0"/>
            </a:br>
            <a:r>
              <a:rPr lang="en-US" altLang="zh-TW" sz="1800" dirty="0" smtClean="0"/>
              <a:t>(Turing Award 1999,</a:t>
            </a:r>
            <a:r>
              <a:rPr lang="zh-TW" altLang="en-US" sz="1800" dirty="0" smtClean="0"/>
              <a:t> 工程院士</a:t>
            </a:r>
            <a:r>
              <a:rPr lang="en-US" altLang="zh-TW" sz="1800" dirty="0" smtClean="0"/>
              <a:t>,</a:t>
            </a:r>
            <a:r>
              <a:rPr lang="zh-TW" altLang="en-US" sz="1800" dirty="0" smtClean="0"/>
              <a:t> 科學院士</a:t>
            </a:r>
            <a:r>
              <a:rPr lang="en-US" altLang="zh-TW" sz="1800" dirty="0" smtClean="0"/>
              <a:t>, IBM 360/370</a:t>
            </a:r>
            <a:r>
              <a:rPr lang="zh-TW" altLang="en-US" sz="1800" dirty="0" smtClean="0"/>
              <a:t> </a:t>
            </a:r>
            <a:r>
              <a:rPr lang="en-US" altLang="zh-TW" sz="1800" dirty="0" smtClean="0"/>
              <a:t>chief</a:t>
            </a:r>
            <a:r>
              <a:rPr lang="zh-TW" altLang="en-US" sz="1800" dirty="0" smtClean="0"/>
              <a:t> </a:t>
            </a:r>
            <a:r>
              <a:rPr lang="en-US" altLang="zh-TW" sz="1800" dirty="0" smtClean="0"/>
              <a:t>architect, molecular visualization,  </a:t>
            </a:r>
            <a:r>
              <a:rPr lang="zh-TW" altLang="en-US" sz="1800" dirty="0" smtClean="0"/>
              <a:t>照片</a:t>
            </a:r>
            <a:r>
              <a:rPr lang="zh-TW" altLang="en-US" sz="1800" dirty="0" smtClean="0">
                <a:latin typeface="標楷體" panose="03000509000000000000" pitchFamily="65" charset="-120"/>
                <a:ea typeface="標楷體" panose="03000509000000000000" pitchFamily="65" charset="-120"/>
              </a:rPr>
              <a:t>右</a:t>
            </a:r>
            <a:r>
              <a:rPr lang="en-US" altLang="zh-TW" sz="1800" dirty="0" smtClean="0">
                <a:latin typeface="標楷體" panose="03000509000000000000" pitchFamily="65" charset="-120"/>
                <a:ea typeface="標楷體" panose="03000509000000000000" pitchFamily="65" charset="-120"/>
              </a:rPr>
              <a:t>1,</a:t>
            </a:r>
            <a:r>
              <a:rPr lang="zh-TW" altLang="en-US" sz="1800" dirty="0" smtClean="0">
                <a:latin typeface="標楷體" panose="03000509000000000000" pitchFamily="65" charset="-120"/>
                <a:ea typeface="標楷體" panose="03000509000000000000" pitchFamily="65" charset="-120"/>
              </a:rPr>
              <a:t> 馬萬鈞</a:t>
            </a:r>
            <a:r>
              <a:rPr lang="en-US" altLang="zh-TW" sz="1800" dirty="0" smtClean="0">
                <a:latin typeface="標楷體" panose="03000509000000000000" pitchFamily="65" charset="-120"/>
                <a:ea typeface="標楷體" panose="03000509000000000000" pitchFamily="65" charset="-120"/>
              </a:rPr>
              <a:t>,</a:t>
            </a:r>
            <a:r>
              <a:rPr lang="zh-TW" altLang="en-US" sz="1800" dirty="0" smtClean="0">
                <a:latin typeface="標楷體" panose="03000509000000000000" pitchFamily="65" charset="-120"/>
                <a:ea typeface="標楷體" panose="03000509000000000000" pitchFamily="65" charset="-120"/>
              </a:rPr>
              <a:t> </a:t>
            </a:r>
            <a:r>
              <a:rPr lang="en-US" altLang="zh-TW" sz="1800" dirty="0" smtClean="0">
                <a:latin typeface="標楷體" panose="03000509000000000000" pitchFamily="65" charset="-120"/>
                <a:ea typeface="標楷體" panose="03000509000000000000" pitchFamily="65" charset="-120"/>
              </a:rPr>
              <a:t>Google/</a:t>
            </a:r>
            <a:r>
              <a:rPr lang="en-US" altLang="zh-TW" sz="1800" dirty="0" err="1" smtClean="0">
                <a:latin typeface="標楷體" panose="03000509000000000000" pitchFamily="65" charset="-120"/>
                <a:ea typeface="標楷體" panose="03000509000000000000" pitchFamily="65" charset="-120"/>
              </a:rPr>
              <a:t>Weta</a:t>
            </a:r>
            <a:r>
              <a:rPr lang="en-US" altLang="zh-TW" sz="1800" dirty="0" smtClean="0">
                <a:latin typeface="標楷體" panose="03000509000000000000" pitchFamily="65" charset="-120"/>
                <a:ea typeface="標楷體" panose="03000509000000000000" pitchFamily="65" charset="-120"/>
              </a:rPr>
              <a:t> Digital, </a:t>
            </a:r>
            <a:r>
              <a:rPr lang="zh-TW" altLang="en-US" sz="1800" dirty="0" smtClean="0">
                <a:latin typeface="標楷體" panose="03000509000000000000" pitchFamily="65" charset="-120"/>
                <a:ea typeface="標楷體" panose="03000509000000000000" pitchFamily="65" charset="-120"/>
              </a:rPr>
              <a:t>右二</a:t>
            </a:r>
            <a:r>
              <a:rPr lang="en-US" altLang="zh-TW" sz="1800" dirty="0" smtClean="0">
                <a:latin typeface="標楷體" panose="03000509000000000000" pitchFamily="65" charset="-120"/>
                <a:ea typeface="標楷體" panose="03000509000000000000" pitchFamily="65" charset="-120"/>
              </a:rPr>
              <a:t>,</a:t>
            </a:r>
            <a:r>
              <a:rPr lang="zh-TW" altLang="en-US" sz="1800" dirty="0" smtClean="0">
                <a:latin typeface="標楷體" panose="03000509000000000000" pitchFamily="65" charset="-120"/>
                <a:ea typeface="標楷體" panose="03000509000000000000" pitchFamily="65" charset="-120"/>
              </a:rPr>
              <a:t> 林 </a:t>
            </a:r>
            <a:r>
              <a:rPr lang="zh-TW" altLang="en-US" sz="1800" dirty="0">
                <a:latin typeface="標楷體" panose="03000509000000000000" pitchFamily="65" charset="-120"/>
                <a:ea typeface="標楷體" panose="03000509000000000000" pitchFamily="65" charset="-120"/>
              </a:rPr>
              <a:t>奕</a:t>
            </a:r>
            <a:r>
              <a:rPr lang="en-US" altLang="zh-TW" sz="1800" dirty="0" smtClean="0">
                <a:latin typeface="標楷體" panose="03000509000000000000" pitchFamily="65" charset="-120"/>
                <a:ea typeface="標楷體" panose="03000509000000000000" pitchFamily="65" charset="-120"/>
              </a:rPr>
              <a:t> </a:t>
            </a:r>
            <a:r>
              <a:rPr lang="zh-TW" altLang="en-US" sz="1800" dirty="0" smtClean="0">
                <a:latin typeface="標楷體" panose="03000509000000000000" pitchFamily="65" charset="-120"/>
                <a:ea typeface="標楷體" panose="03000509000000000000" pitchFamily="65" charset="-120"/>
              </a:rPr>
              <a:t>成</a:t>
            </a:r>
            <a:r>
              <a:rPr lang="en-US" altLang="zh-TW" sz="1800" dirty="0" smtClean="0">
                <a:latin typeface="標楷體" panose="03000509000000000000" pitchFamily="65" charset="-120"/>
                <a:ea typeface="標楷體" panose="03000509000000000000" pitchFamily="65" charset="-120"/>
              </a:rPr>
              <a:t>,</a:t>
            </a:r>
            <a:r>
              <a:rPr lang="zh-TW" altLang="en-US" sz="1800" dirty="0" smtClean="0">
                <a:latin typeface="標楷體" panose="03000509000000000000" pitchFamily="65" charset="-120"/>
                <a:ea typeface="標楷體" panose="03000509000000000000" pitchFamily="65" charset="-120"/>
              </a:rPr>
              <a:t> 交大</a:t>
            </a:r>
            <a:r>
              <a:rPr lang="en-US" altLang="zh-TW" sz="1800" dirty="0" smtClean="0">
                <a:latin typeface="標楷體" panose="03000509000000000000" pitchFamily="65" charset="-120"/>
                <a:ea typeface="標楷體" panose="03000509000000000000" pitchFamily="65" charset="-120"/>
              </a:rPr>
              <a:t>,</a:t>
            </a:r>
            <a:r>
              <a:rPr lang="zh-TW" altLang="en-US" sz="1800" dirty="0" smtClean="0">
                <a:latin typeface="標楷體" panose="03000509000000000000" pitchFamily="65" charset="-120"/>
                <a:ea typeface="標楷體" panose="03000509000000000000" pitchFamily="65" charset="-120"/>
              </a:rPr>
              <a:t> 左一</a:t>
            </a:r>
            <a:r>
              <a:rPr lang="en-US" altLang="zh-TW" sz="1800" dirty="0" smtClean="0">
                <a:latin typeface="標楷體" panose="03000509000000000000" pitchFamily="65" charset="-120"/>
                <a:ea typeface="標楷體" panose="03000509000000000000" pitchFamily="65" charset="-120"/>
              </a:rPr>
              <a:t>,</a:t>
            </a:r>
            <a:r>
              <a:rPr lang="zh-TW" altLang="en-US" sz="1800" dirty="0" smtClean="0">
                <a:latin typeface="標楷體" panose="03000509000000000000" pitchFamily="65" charset="-120"/>
                <a:ea typeface="標楷體" panose="03000509000000000000" pitchFamily="65" charset="-120"/>
              </a:rPr>
              <a:t>葉正聖</a:t>
            </a:r>
            <a:r>
              <a:rPr lang="en-US" altLang="zh-TW" sz="1800" dirty="0" smtClean="0">
                <a:latin typeface="標楷體" panose="03000509000000000000" pitchFamily="65" charset="-120"/>
                <a:ea typeface="標楷體" panose="03000509000000000000" pitchFamily="65" charset="-120"/>
              </a:rPr>
              <a:t>,</a:t>
            </a:r>
            <a:r>
              <a:rPr lang="zh-TW" altLang="en-US" sz="1800" dirty="0" smtClean="0">
                <a:latin typeface="標楷體" panose="03000509000000000000" pitchFamily="65" charset="-120"/>
                <a:ea typeface="標楷體" panose="03000509000000000000" pitchFamily="65" charset="-120"/>
              </a:rPr>
              <a:t> 銘傳</a:t>
            </a:r>
            <a:r>
              <a:rPr lang="en-US" altLang="zh-TW" sz="1800" dirty="0" smtClean="0">
                <a:latin typeface="標楷體" panose="03000509000000000000" pitchFamily="65" charset="-120"/>
                <a:ea typeface="標楷體" panose="03000509000000000000" pitchFamily="65" charset="-120"/>
              </a:rPr>
              <a:t> )</a:t>
            </a:r>
            <a:endParaRPr lang="zh-TW" altLang="en-US" sz="1800" dirty="0">
              <a:latin typeface="標楷體" panose="03000509000000000000" pitchFamily="65" charset="-120"/>
              <a:ea typeface="標楷體" panose="03000509000000000000" pitchFamily="65" charset="-120"/>
            </a:endParaRPr>
          </a:p>
        </p:txBody>
      </p:sp>
      <p:pic>
        <p:nvPicPr>
          <p:cNvPr id="4" name="內容版面配置區 3" descr="IMG_2915.jpg"/>
          <p:cNvPicPr>
            <a:picLocks noGrp="1" noChangeAspect="1"/>
          </p:cNvPicPr>
          <p:nvPr>
            <p:ph idx="1"/>
          </p:nvPr>
        </p:nvPicPr>
        <p:blipFill>
          <a:blip r:embed="rId2" cstate="print"/>
          <a:stretch>
            <a:fillRect/>
          </a:stretch>
        </p:blipFill>
        <p:spPr>
          <a:xfrm>
            <a:off x="1979712" y="2174131"/>
            <a:ext cx="5609596" cy="4207197"/>
          </a:xfrm>
        </p:spPr>
      </p:pic>
      <p:sp>
        <p:nvSpPr>
          <p:cNvPr id="5" name="投影片編號版面配置區 4"/>
          <p:cNvSpPr>
            <a:spLocks noGrp="1"/>
          </p:cNvSpPr>
          <p:nvPr>
            <p:ph type="sldNum" sz="quarter" idx="12"/>
          </p:nvPr>
        </p:nvSpPr>
        <p:spPr/>
        <p:txBody>
          <a:bodyPr/>
          <a:lstStyle/>
          <a:p>
            <a:fld id="{6A5B83A9-18B8-47A0-ABDC-45A220E90625}" type="slidenum">
              <a:rPr lang="zh-TW" altLang="en-US" smtClean="0"/>
              <a:pPr/>
              <a:t>25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Fred Brooks Jr., 2015/5 </a:t>
            </a:r>
            <a:endParaRPr lang="zh-TW" altLang="en-US" dirty="0"/>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4013" y="1600200"/>
            <a:ext cx="4115973" cy="4525963"/>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26</a:t>
            </a:fld>
            <a:endParaRPr lang="zh-TW" altLang="en-US"/>
          </a:p>
        </p:txBody>
      </p:sp>
    </p:spTree>
    <p:extLst>
      <p:ext uri="{BB962C8B-B14F-4D97-AF65-F5344CB8AC3E}">
        <p14:creationId xmlns:p14="http://schemas.microsoft.com/office/powerpoint/2010/main" val="30179637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188640"/>
            <a:ext cx="8229600" cy="1143000"/>
          </a:xfrm>
        </p:spPr>
        <p:txBody>
          <a:bodyPr>
            <a:normAutofit fontScale="90000"/>
          </a:bodyPr>
          <a:lstStyle/>
          <a:p>
            <a:r>
              <a:rPr lang="en-US" altLang="zh-TW" dirty="0" smtClean="0"/>
              <a:t>Henry Fuchs, Pixel-Planes </a:t>
            </a:r>
            <a:r>
              <a:rPr lang="en-US" altLang="zh-TW" sz="3100" dirty="0" smtClean="0"/>
              <a:t>2015/5</a:t>
            </a:r>
            <a:r>
              <a:rPr lang="en-US" altLang="zh-TW" dirty="0" smtClean="0"/>
              <a:t/>
            </a:r>
            <a:br>
              <a:rPr lang="en-US" altLang="zh-TW" dirty="0" smtClean="0"/>
            </a:br>
            <a:r>
              <a:rPr lang="en-US" altLang="zh-TW" sz="2700" dirty="0" smtClean="0"/>
              <a:t>Computer Graphics Achievement Award, 1992</a:t>
            </a:r>
            <a:br>
              <a:rPr lang="en-US" altLang="zh-TW" sz="2700" dirty="0" smtClean="0"/>
            </a:br>
            <a:r>
              <a:rPr lang="en-US" altLang="zh-TW" sz="2700" dirty="0" smtClean="0"/>
              <a:t>member of National Academy of Engineering </a:t>
            </a:r>
            <a:r>
              <a:rPr lang="en-US" altLang="zh-TW" sz="2200" dirty="0" smtClean="0"/>
              <a:t>(</a:t>
            </a:r>
            <a:r>
              <a:rPr lang="zh-TW" altLang="en-US" sz="2200" dirty="0" smtClean="0"/>
              <a:t>美國工程院士</a:t>
            </a:r>
            <a:r>
              <a:rPr lang="en-US" altLang="zh-TW" sz="2200" dirty="0" smtClean="0"/>
              <a:t>)</a:t>
            </a:r>
            <a:endParaRPr lang="zh-TW" altLang="en-US" sz="2200"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4654" y="1600200"/>
            <a:ext cx="5754691" cy="4525963"/>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27</a:t>
            </a:fld>
            <a:endParaRPr lang="zh-TW" altLang="en-US"/>
          </a:p>
        </p:txBody>
      </p:sp>
    </p:spTree>
    <p:extLst>
      <p:ext uri="{BB962C8B-B14F-4D97-AF65-F5344CB8AC3E}">
        <p14:creationId xmlns:p14="http://schemas.microsoft.com/office/powerpoint/2010/main" val="10156710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Tomoyuki </a:t>
            </a:r>
            <a:r>
              <a:rPr lang="en-US" altLang="zh-TW" dirty="0" err="1" smtClean="0"/>
              <a:t>Nishita</a:t>
            </a:r>
            <a:r>
              <a:rPr lang="en-US" altLang="zh-TW" dirty="0" smtClean="0"/>
              <a:t>, </a:t>
            </a:r>
            <a:r>
              <a:rPr lang="en-US" altLang="zh-TW" sz="2700" dirty="0" smtClean="0"/>
              <a:t>Rendering, 2011/11</a:t>
            </a:r>
            <a:r>
              <a:rPr lang="en-US" altLang="zh-TW" dirty="0" smtClean="0"/>
              <a:t/>
            </a:r>
            <a:br>
              <a:rPr lang="en-US" altLang="zh-TW" dirty="0" smtClean="0"/>
            </a:br>
            <a:r>
              <a:rPr lang="en-US" altLang="zh-TW" sz="2700" dirty="0" smtClean="0"/>
              <a:t>Steven Coons Award 2005, major Asian CG researcher</a:t>
            </a:r>
            <a:endParaRPr lang="zh-TW" altLang="en-US" sz="2700" dirty="0"/>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4691" y="1600200"/>
            <a:ext cx="6034617" cy="4525963"/>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28</a:t>
            </a:fld>
            <a:endParaRPr lang="zh-TW" altLang="en-US"/>
          </a:p>
        </p:txBody>
      </p:sp>
    </p:spTree>
    <p:extLst>
      <p:ext uri="{BB962C8B-B14F-4D97-AF65-F5344CB8AC3E}">
        <p14:creationId xmlns:p14="http://schemas.microsoft.com/office/powerpoint/2010/main" val="39733597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CG Electronic Theater/Animation </a:t>
            </a:r>
            <a:r>
              <a:rPr lang="en-US" altLang="zh-TW" sz="2700" dirty="0" smtClean="0"/>
              <a:t>DEMO</a:t>
            </a:r>
            <a:endParaRPr lang="zh-TW" altLang="en-US" sz="2700" dirty="0"/>
          </a:p>
        </p:txBody>
      </p:sp>
      <p:sp>
        <p:nvSpPr>
          <p:cNvPr id="3" name="內容版面配置區 2"/>
          <p:cNvSpPr>
            <a:spLocks noGrp="1"/>
          </p:cNvSpPr>
          <p:nvPr>
            <p:ph idx="1"/>
          </p:nvPr>
        </p:nvSpPr>
        <p:spPr/>
        <p:txBody>
          <a:bodyPr>
            <a:normAutofit fontScale="55000" lnSpcReduction="20000"/>
          </a:bodyPr>
          <a:lstStyle/>
          <a:p>
            <a:pPr marL="514350" indent="-514350">
              <a:buAutoNum type="arabicPeriod"/>
            </a:pPr>
            <a:endParaRPr lang="en-US" altLang="zh-TW" dirty="0" smtClean="0"/>
          </a:p>
          <a:p>
            <a:pPr marL="514350" indent="-514350">
              <a:buAutoNum type="arabicPeriod"/>
            </a:pPr>
            <a:endParaRPr lang="en-US" altLang="zh-TW" dirty="0"/>
          </a:p>
          <a:p>
            <a:pPr marL="514350" indent="-514350">
              <a:buAutoNum type="arabicPeriod"/>
            </a:pPr>
            <a:r>
              <a:rPr lang="en-US" altLang="zh-TW" dirty="0" err="1" smtClean="0"/>
              <a:t>Luxo</a:t>
            </a:r>
            <a:r>
              <a:rPr lang="en-US" altLang="zh-TW" dirty="0" smtClean="0"/>
              <a:t> Jr.  (1986 </a:t>
            </a:r>
            <a:r>
              <a:rPr lang="en-US" altLang="zh-TW" dirty="0" err="1" smtClean="0"/>
              <a:t>Siggraph</a:t>
            </a:r>
            <a:r>
              <a:rPr lang="en-US" altLang="zh-TW" dirty="0" smtClean="0"/>
              <a:t>, Pixar,</a:t>
            </a:r>
            <a:r>
              <a:rPr lang="zh-TW" altLang="en-US" dirty="0" smtClean="0"/>
              <a:t> </a:t>
            </a:r>
            <a:r>
              <a:rPr lang="en-US" altLang="zh-TW" dirty="0" smtClean="0"/>
              <a:t>The first Oscar 3D Animated short film Academy </a:t>
            </a:r>
            <a:r>
              <a:rPr lang="en-US" altLang="zh-TW" dirty="0"/>
              <a:t>A</a:t>
            </a:r>
            <a:r>
              <a:rPr lang="en-US" altLang="zh-TW" dirty="0" smtClean="0"/>
              <a:t>ward) : </a:t>
            </a:r>
            <a:r>
              <a:rPr lang="en-US" altLang="zh-TW" dirty="0" smtClean="0">
                <a:hlinkClick r:id="rId2"/>
              </a:rPr>
              <a:t>demo</a:t>
            </a:r>
            <a:endParaRPr lang="en-US" altLang="zh-TW" dirty="0" smtClean="0"/>
          </a:p>
          <a:p>
            <a:pPr marL="514350" indent="-514350">
              <a:buAutoNum type="arabicPeriod"/>
            </a:pPr>
            <a:r>
              <a:rPr lang="en-US" altLang="zh-TW" dirty="0" smtClean="0"/>
              <a:t>The </a:t>
            </a:r>
            <a:r>
              <a:rPr lang="en-US" altLang="zh-TW" dirty="0"/>
              <a:t>Centrifuge Brain </a:t>
            </a:r>
            <a:r>
              <a:rPr lang="en-US" altLang="zh-TW" dirty="0" smtClean="0"/>
              <a:t>Project (2012): </a:t>
            </a:r>
            <a:r>
              <a:rPr lang="en-US" altLang="zh-TW" dirty="0" smtClean="0">
                <a:hlinkClick r:id="rId3" action="ppaction://hlinkfile"/>
              </a:rPr>
              <a:t>demo</a:t>
            </a:r>
            <a:endParaRPr lang="en-US" altLang="zh-TW" dirty="0" smtClean="0"/>
          </a:p>
          <a:p>
            <a:pPr marL="514350" indent="-514350">
              <a:buAutoNum type="arabicPeriod"/>
            </a:pPr>
            <a:r>
              <a:rPr lang="en-US" altLang="zh-TW" dirty="0" err="1" smtClean="0"/>
              <a:t>Siggraph</a:t>
            </a:r>
            <a:r>
              <a:rPr lang="en-US" altLang="zh-TW" dirty="0" smtClean="0"/>
              <a:t> Trailer 2017: </a:t>
            </a:r>
            <a:r>
              <a:rPr lang="en-US" altLang="zh-TW" dirty="0" smtClean="0">
                <a:hlinkClick r:id="rId4"/>
              </a:rPr>
              <a:t>demo</a:t>
            </a:r>
            <a:endParaRPr lang="en-US" altLang="zh-TW" dirty="0" smtClean="0"/>
          </a:p>
          <a:p>
            <a:pPr marL="514350" indent="-514350">
              <a:buAutoNum type="arabicPeriod"/>
            </a:pPr>
            <a:r>
              <a:rPr lang="en-US" altLang="zh-TW" dirty="0" err="1" smtClean="0"/>
              <a:t>Siggraph</a:t>
            </a:r>
            <a:r>
              <a:rPr lang="en-US" altLang="zh-TW" dirty="0" smtClean="0"/>
              <a:t> 2016  (Accidents, Blunders and Calamities) </a:t>
            </a:r>
            <a:r>
              <a:rPr lang="en-US" altLang="zh-TW" dirty="0" smtClean="0">
                <a:hlinkClick r:id="rId5"/>
              </a:rPr>
              <a:t>: demo</a:t>
            </a:r>
            <a:endParaRPr lang="en-US" altLang="zh-TW" dirty="0" smtClean="0"/>
          </a:p>
          <a:p>
            <a:pPr marL="514350" indent="-514350">
              <a:buAutoNum type="arabicPeriod"/>
            </a:pPr>
            <a:r>
              <a:rPr lang="en-US" altLang="zh-TW" dirty="0" smtClean="0"/>
              <a:t>Selected </a:t>
            </a:r>
            <a:r>
              <a:rPr lang="en-US" altLang="zh-TW" dirty="0" err="1" smtClean="0"/>
              <a:t>Sigraph</a:t>
            </a:r>
            <a:r>
              <a:rPr lang="en-US" altLang="zh-TW" dirty="0" smtClean="0"/>
              <a:t>  </a:t>
            </a:r>
            <a:r>
              <a:rPr lang="en-US" altLang="zh-TW" dirty="0"/>
              <a:t>Electronic Theater </a:t>
            </a:r>
            <a:r>
              <a:rPr lang="en-US" altLang="zh-TW" dirty="0" smtClean="0"/>
              <a:t>Titles: See my list of the interesting trailers/ titles</a:t>
            </a:r>
          </a:p>
          <a:p>
            <a:pPr marL="514350" indent="-514350">
              <a:buAutoNum type="arabicPeriod"/>
            </a:pPr>
            <a:endParaRPr lang="en-US" altLang="zh-TW" dirty="0" smtClean="0"/>
          </a:p>
          <a:p>
            <a:endParaRPr lang="en-US" altLang="zh-TW" dirty="0"/>
          </a:p>
          <a:p>
            <a:pPr marL="0" indent="0">
              <a:buNone/>
            </a:pPr>
            <a:r>
              <a:rPr lang="en-US" altLang="zh-TW" dirty="0" smtClean="0"/>
              <a:t>Selected Best of Taiwan</a:t>
            </a:r>
          </a:p>
          <a:p>
            <a:pPr marL="0" indent="0">
              <a:buNone/>
            </a:pPr>
            <a:r>
              <a:rPr lang="en-US" altLang="zh-TW" dirty="0" smtClean="0"/>
              <a:t>1.</a:t>
            </a:r>
            <a:r>
              <a:rPr lang="zh-TW" altLang="en-US" dirty="0" smtClean="0"/>
              <a:t> </a:t>
            </a:r>
            <a:r>
              <a:rPr lang="en-US" altLang="zh-TW" dirty="0" smtClean="0"/>
              <a:t>Early 2D animation: </a:t>
            </a:r>
            <a:r>
              <a:rPr lang="zh-TW" altLang="en-US" sz="2800" dirty="0" smtClean="0"/>
              <a:t>宏廣 </a:t>
            </a:r>
            <a:r>
              <a:rPr lang="en-US" altLang="zh-TW" sz="2800" dirty="0" smtClean="0">
                <a:hlinkClick r:id="rId6" action="ppaction://hlinkfile"/>
              </a:rPr>
              <a:t>demo</a:t>
            </a:r>
            <a:r>
              <a:rPr lang="en-US" altLang="zh-TW" sz="2800" dirty="0" smtClean="0"/>
              <a:t>  (Oscar Academy award)</a:t>
            </a:r>
          </a:p>
          <a:p>
            <a:pPr marL="0" indent="0">
              <a:buNone/>
            </a:pPr>
            <a:r>
              <a:rPr lang="zh-TW" altLang="en-US" sz="2000" dirty="0" smtClean="0"/>
              <a:t>          </a:t>
            </a:r>
            <a:r>
              <a:rPr lang="zh-TW" altLang="en-US" sz="1800" dirty="0" smtClean="0"/>
              <a:t>曾經</a:t>
            </a:r>
            <a:r>
              <a:rPr lang="zh-TW" altLang="en-US" sz="1800" dirty="0"/>
              <a:t>是全世界最大的單一動畫影片代工廠</a:t>
            </a:r>
            <a:endParaRPr lang="en-US" altLang="zh-TW" sz="1800" dirty="0" smtClean="0"/>
          </a:p>
          <a:p>
            <a:pPr marL="0" indent="0">
              <a:buNone/>
            </a:pPr>
            <a:r>
              <a:rPr lang="en-US" altLang="zh-TW" dirty="0" smtClean="0"/>
              <a:t>2. Cubic Tragedy</a:t>
            </a:r>
            <a:r>
              <a:rPr lang="en-US" altLang="zh-TW" sz="2400" dirty="0" smtClean="0"/>
              <a:t> : </a:t>
            </a:r>
            <a:r>
              <a:rPr lang="en-US" altLang="zh-TW" sz="2400" dirty="0" smtClean="0">
                <a:hlinkClick r:id="rId7" action="ppaction://hlinkfile"/>
              </a:rPr>
              <a:t>demo</a:t>
            </a:r>
            <a:r>
              <a:rPr lang="en-US" altLang="zh-TW" sz="2000" dirty="0" smtClean="0"/>
              <a:t>(</a:t>
            </a:r>
            <a:r>
              <a:rPr lang="zh-TW" altLang="en-US" sz="2000" dirty="0" smtClean="0"/>
              <a:t>台科大</a:t>
            </a:r>
            <a:r>
              <a:rPr lang="en-US" altLang="zh-TW" sz="2000" dirty="0" smtClean="0"/>
              <a:t>)</a:t>
            </a:r>
          </a:p>
          <a:p>
            <a:pPr marL="0" indent="0">
              <a:buNone/>
            </a:pPr>
            <a:r>
              <a:rPr lang="en-US" altLang="zh-TW" dirty="0" smtClean="0"/>
              <a:t>3. Heavy Duty : </a:t>
            </a:r>
            <a:r>
              <a:rPr lang="en-US" altLang="zh-TW" dirty="0" smtClean="0">
                <a:hlinkClick r:id="rId8" action="ppaction://hlinkfile"/>
              </a:rPr>
              <a:t>demo</a:t>
            </a:r>
            <a:r>
              <a:rPr lang="en-US" altLang="zh-TW" dirty="0" smtClean="0"/>
              <a:t> </a:t>
            </a:r>
            <a:r>
              <a:rPr lang="en-US" altLang="zh-TW" sz="2000" dirty="0" smtClean="0"/>
              <a:t>(</a:t>
            </a:r>
            <a:r>
              <a:rPr lang="zh-TW" altLang="en-US" sz="2000" dirty="0" smtClean="0"/>
              <a:t>太極影音</a:t>
            </a:r>
            <a:r>
              <a:rPr lang="en-US" altLang="zh-TW" sz="2000" dirty="0" err="1" smtClean="0"/>
              <a:t>DigiMax</a:t>
            </a:r>
            <a:r>
              <a:rPr lang="en-US" altLang="zh-TW" sz="2000" dirty="0" smtClean="0"/>
              <a:t> Inc.)</a:t>
            </a:r>
          </a:p>
          <a:p>
            <a:pPr marL="0" indent="0">
              <a:buNone/>
            </a:pPr>
            <a:endParaRPr lang="zh-TW" altLang="en-US" sz="2000"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29</a:t>
            </a:fld>
            <a:endParaRPr lang="zh-TW" altLang="en-US"/>
          </a:p>
        </p:txBody>
      </p:sp>
    </p:spTree>
    <p:extLst>
      <p:ext uri="{BB962C8B-B14F-4D97-AF65-F5344CB8AC3E}">
        <p14:creationId xmlns:p14="http://schemas.microsoft.com/office/powerpoint/2010/main" val="28547394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5900" y="188640"/>
            <a:ext cx="6172200" cy="648072"/>
          </a:xfrm>
        </p:spPr>
        <p:txBody>
          <a:bodyPr>
            <a:normAutofit/>
          </a:bodyPr>
          <a:lstStyle/>
          <a:p>
            <a:r>
              <a:rPr lang="en-US" altLang="zh-TW" sz="1800" dirty="0"/>
              <a:t>ICG Syllabus</a:t>
            </a:r>
            <a:endParaRPr lang="zh-TW" altLang="en-US" sz="1800" dirty="0"/>
          </a:p>
        </p:txBody>
      </p:sp>
      <p:sp>
        <p:nvSpPr>
          <p:cNvPr id="3" name="內容版面配置區 2"/>
          <p:cNvSpPr>
            <a:spLocks noGrp="1"/>
          </p:cNvSpPr>
          <p:nvPr>
            <p:ph idx="1"/>
          </p:nvPr>
        </p:nvSpPr>
        <p:spPr>
          <a:xfrm>
            <a:off x="467544" y="692696"/>
            <a:ext cx="8352928" cy="5220580"/>
          </a:xfrm>
        </p:spPr>
        <p:txBody>
          <a:bodyPr>
            <a:noAutofit/>
          </a:bodyPr>
          <a:lstStyle/>
          <a:p>
            <a:pPr>
              <a:buNone/>
            </a:pPr>
            <a:r>
              <a:rPr lang="en-US" altLang="zh-TW" sz="1800" dirty="0">
                <a:cs typeface="Times New Roman" pitchFamily="18" charset="0"/>
              </a:rPr>
              <a:t>1.  Introduction</a:t>
            </a:r>
          </a:p>
          <a:p>
            <a:pPr lvl="1">
              <a:buNone/>
            </a:pPr>
            <a:r>
              <a:rPr lang="en-US" altLang="zh-TW" sz="1800" dirty="0">
                <a:cs typeface="Times New Roman" pitchFamily="18" charset="0"/>
              </a:rPr>
              <a:t>1.  What is interactive computer graphics,  GUI?</a:t>
            </a:r>
          </a:p>
          <a:p>
            <a:pPr lvl="1">
              <a:buNone/>
            </a:pPr>
            <a:r>
              <a:rPr lang="en-US" altLang="zh-TW" sz="1800" dirty="0">
                <a:cs typeface="Times New Roman" pitchFamily="18" charset="0"/>
              </a:rPr>
              <a:t>2.  What is virtual reality, and augmented reality?</a:t>
            </a:r>
          </a:p>
          <a:p>
            <a:pPr lvl="1">
              <a:buNone/>
            </a:pPr>
            <a:r>
              <a:rPr lang="en-US" altLang="zh-TW" sz="1800" dirty="0">
                <a:cs typeface="Times New Roman" pitchFamily="18" charset="0"/>
              </a:rPr>
              <a:t>3.  What is OpenGL/</a:t>
            </a:r>
            <a:r>
              <a:rPr lang="en-US" altLang="zh-TW" sz="1800" dirty="0" err="1">
                <a:cs typeface="Times New Roman" pitchFamily="18" charset="0"/>
              </a:rPr>
              <a:t>WebGL</a:t>
            </a:r>
            <a:r>
              <a:rPr lang="en-US" altLang="zh-TW" sz="1800" dirty="0">
                <a:cs typeface="Times New Roman" pitchFamily="18" charset="0"/>
              </a:rPr>
              <a:t> and shading language?</a:t>
            </a:r>
          </a:p>
          <a:p>
            <a:pPr>
              <a:buNone/>
            </a:pPr>
            <a:r>
              <a:rPr lang="en-US" altLang="zh-TW" sz="1800" dirty="0">
                <a:cs typeface="Times New Roman" pitchFamily="18" charset="0"/>
              </a:rPr>
              <a:t>2.  Viewing in 3D  and Graphics Programming</a:t>
            </a:r>
          </a:p>
          <a:p>
            <a:pPr lvl="1">
              <a:buNone/>
            </a:pPr>
            <a:r>
              <a:rPr lang="en-US" altLang="zh-TW" sz="1800" dirty="0">
                <a:cs typeface="Times New Roman" pitchFamily="18" charset="0"/>
              </a:rPr>
              <a:t>1.  Parallel projection, Perspective projection etc.</a:t>
            </a:r>
          </a:p>
          <a:p>
            <a:pPr lvl="1">
              <a:buNone/>
            </a:pPr>
            <a:r>
              <a:rPr lang="en-US" altLang="zh-TW" sz="1800" dirty="0">
                <a:cs typeface="Times New Roman" pitchFamily="18" charset="0"/>
              </a:rPr>
              <a:t>2.  First program:  Sample codes in </a:t>
            </a:r>
            <a:r>
              <a:rPr lang="en-US" altLang="zh-TW" sz="1800" dirty="0" err="1">
                <a:cs typeface="Times New Roman" pitchFamily="18" charset="0"/>
              </a:rPr>
              <a:t>WebGL</a:t>
            </a:r>
            <a:endParaRPr lang="en-US" altLang="zh-TW" sz="1800" dirty="0">
              <a:cs typeface="Times New Roman" pitchFamily="18" charset="0"/>
            </a:endParaRPr>
          </a:p>
          <a:p>
            <a:pPr>
              <a:buNone/>
            </a:pPr>
            <a:r>
              <a:rPr lang="en-US" altLang="zh-TW" sz="1800" dirty="0">
                <a:cs typeface="Times New Roman" pitchFamily="18" charset="0"/>
              </a:rPr>
              <a:t>3.  Basic raster graphics algorithms for drawing 3D primitives </a:t>
            </a:r>
          </a:p>
          <a:p>
            <a:pPr>
              <a:buNone/>
            </a:pPr>
            <a:r>
              <a:rPr lang="en-US" altLang="zh-TW" sz="1800" dirty="0">
                <a:cs typeface="Times New Roman" pitchFamily="18" charset="0"/>
              </a:rPr>
              <a:t>         1. 3D primitives (Points and Vectors)</a:t>
            </a:r>
          </a:p>
          <a:p>
            <a:pPr lvl="1">
              <a:buNone/>
            </a:pPr>
            <a:r>
              <a:rPr lang="en-US" altLang="zh-TW" sz="1800" dirty="0">
                <a:cs typeface="Times New Roman" pitchFamily="18" charset="0"/>
              </a:rPr>
              <a:t>2.  Geometrics Transformations, Viewing in 3D, 3D clipping</a:t>
            </a:r>
            <a:endParaRPr lang="en-US" altLang="zh-TW" sz="1800" u="sng" dirty="0">
              <a:solidFill>
                <a:srgbClr val="0000FF"/>
              </a:solidFill>
              <a:cs typeface="Times New Roman" pitchFamily="18" charset="0"/>
            </a:endParaRPr>
          </a:p>
          <a:p>
            <a:pPr>
              <a:buNone/>
            </a:pPr>
            <a:r>
              <a:rPr lang="en-US" altLang="zh-TW" sz="1800" dirty="0">
                <a:cs typeface="Times New Roman" pitchFamily="18" charset="0"/>
              </a:rPr>
              <a:t>4.   Visible-surface determination</a:t>
            </a:r>
            <a:endParaRPr lang="en-US" altLang="zh-TW" sz="1800" u="sng" dirty="0">
              <a:solidFill>
                <a:srgbClr val="0000FF"/>
              </a:solidFill>
              <a:cs typeface="Times New Roman" pitchFamily="18" charset="0"/>
            </a:endParaRPr>
          </a:p>
          <a:p>
            <a:pPr lvl="1">
              <a:buNone/>
            </a:pPr>
            <a:r>
              <a:rPr lang="en-US" altLang="zh-TW" sz="1800" dirty="0">
                <a:cs typeface="Times New Roman" pitchFamily="18" charset="0"/>
              </a:rPr>
              <a:t>1.  Z-buffer algorithm </a:t>
            </a:r>
          </a:p>
          <a:p>
            <a:pPr lvl="1">
              <a:buNone/>
            </a:pPr>
            <a:r>
              <a:rPr lang="en-US" altLang="zh-TW" sz="1800" dirty="0">
                <a:cs typeface="Times New Roman" pitchFamily="18" charset="0"/>
              </a:rPr>
              <a:t>2.  Binary space partition trees (BSP) </a:t>
            </a:r>
          </a:p>
          <a:p>
            <a:pPr lvl="1">
              <a:buNone/>
            </a:pPr>
            <a:r>
              <a:rPr lang="en-US" altLang="zh-TW" sz="1800" dirty="0">
                <a:cs typeface="Times New Roman" pitchFamily="18" charset="0"/>
              </a:rPr>
              <a:t>3.  Visible-line determination</a:t>
            </a:r>
          </a:p>
          <a:p>
            <a:pPr>
              <a:buNone/>
            </a:pPr>
            <a:r>
              <a:rPr lang="en-US" altLang="zh-TW" sz="1800" dirty="0">
                <a:cs typeface="Times New Roman" pitchFamily="18" charset="0"/>
              </a:rPr>
              <a:t>5.  Illumination and Shading  </a:t>
            </a:r>
          </a:p>
          <a:p>
            <a:pPr>
              <a:buNone/>
            </a:pPr>
            <a:r>
              <a:rPr lang="en-US" altLang="zh-TW" sz="1800" dirty="0">
                <a:cs typeface="Times New Roman" pitchFamily="18" charset="0"/>
              </a:rPr>
              <a:t>         1. The </a:t>
            </a:r>
            <a:r>
              <a:rPr lang="en-US" altLang="zh-TW" sz="1800" dirty="0" err="1">
                <a:cs typeface="Times New Roman" pitchFamily="18" charset="0"/>
              </a:rPr>
              <a:t>Phong</a:t>
            </a:r>
            <a:r>
              <a:rPr lang="en-US" altLang="zh-TW" sz="1800" dirty="0">
                <a:cs typeface="Times New Roman" pitchFamily="18" charset="0"/>
              </a:rPr>
              <a:t> Reflection Model</a:t>
            </a:r>
          </a:p>
          <a:p>
            <a:pPr>
              <a:buNone/>
            </a:pPr>
            <a:r>
              <a:rPr lang="en-US" altLang="zh-TW" sz="1800" dirty="0">
                <a:cs typeface="Times New Roman" pitchFamily="18" charset="0"/>
              </a:rPr>
              <a:t>         2..  Flat shading , </a:t>
            </a:r>
            <a:r>
              <a:rPr lang="en-US" altLang="zh-TW" sz="1800" dirty="0" err="1">
                <a:cs typeface="Times New Roman" pitchFamily="18" charset="0"/>
              </a:rPr>
              <a:t>Gouraud</a:t>
            </a:r>
            <a:r>
              <a:rPr lang="en-US" altLang="zh-TW" sz="1800" dirty="0">
                <a:cs typeface="Times New Roman" pitchFamily="18" charset="0"/>
              </a:rPr>
              <a:t> shading , </a:t>
            </a:r>
            <a:r>
              <a:rPr lang="en-US" altLang="zh-TW" sz="1800" dirty="0" err="1">
                <a:cs typeface="Times New Roman" pitchFamily="18" charset="0"/>
              </a:rPr>
              <a:t>Phong</a:t>
            </a:r>
            <a:r>
              <a:rPr lang="en-US" altLang="zh-TW" sz="1800" dirty="0">
                <a:cs typeface="Times New Roman" pitchFamily="18" charset="0"/>
              </a:rPr>
              <a:t> shading </a:t>
            </a:r>
          </a:p>
          <a:p>
            <a:pPr>
              <a:buNone/>
            </a:pPr>
            <a:r>
              <a:rPr lang="en-US" altLang="zh-TW" sz="1800" dirty="0">
                <a:cs typeface="Times New Roman" pitchFamily="18" charset="0"/>
              </a:rPr>
              <a:t>          3. Bilinear interpolation for  color and vertex normal interpolation</a:t>
            </a: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3</a:t>
            </a:fld>
            <a:endParaRPr lang="zh-TW" altLang="en-US"/>
          </a:p>
        </p:txBody>
      </p:sp>
    </p:spTree>
    <p:extLst>
      <p:ext uri="{BB962C8B-B14F-4D97-AF65-F5344CB8AC3E}">
        <p14:creationId xmlns:p14="http://schemas.microsoft.com/office/powerpoint/2010/main" val="28100479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Technology DEMO</a:t>
            </a:r>
            <a:endParaRPr lang="zh-TW" altLang="en-US" dirty="0"/>
          </a:p>
        </p:txBody>
      </p:sp>
      <p:sp>
        <p:nvSpPr>
          <p:cNvPr id="3" name="內容版面配置區 2"/>
          <p:cNvSpPr>
            <a:spLocks noGrp="1"/>
          </p:cNvSpPr>
          <p:nvPr>
            <p:ph idx="1"/>
          </p:nvPr>
        </p:nvSpPr>
        <p:spPr>
          <a:xfrm>
            <a:off x="457200" y="1124744"/>
            <a:ext cx="8229600" cy="5001419"/>
          </a:xfrm>
        </p:spPr>
        <p:txBody>
          <a:bodyPr>
            <a:normAutofit lnSpcReduction="10000"/>
          </a:bodyPr>
          <a:lstStyle/>
          <a:p>
            <a:pPr marL="514350" indent="-514350">
              <a:buAutoNum type="arabicPeriod"/>
            </a:pPr>
            <a:r>
              <a:rPr lang="en-US" altLang="zh-TW" dirty="0" smtClean="0"/>
              <a:t>Mirror system: </a:t>
            </a:r>
            <a:r>
              <a:rPr lang="en-US" altLang="zh-TW" dirty="0" smtClean="0">
                <a:hlinkClick r:id="rId2" action="ppaction://hlinkfile"/>
              </a:rPr>
              <a:t>demo</a:t>
            </a:r>
            <a:endParaRPr lang="en-US" altLang="zh-TW" dirty="0" smtClean="0"/>
          </a:p>
          <a:p>
            <a:pPr marL="514350" indent="-514350">
              <a:buAutoNum type="arabicPeriod"/>
            </a:pPr>
            <a:r>
              <a:rPr lang="en-US" altLang="zh-TW" dirty="0"/>
              <a:t>Da Vinci Surgical </a:t>
            </a:r>
            <a:r>
              <a:rPr lang="en-US" altLang="zh-TW" dirty="0" smtClean="0"/>
              <a:t>System: </a:t>
            </a:r>
            <a:r>
              <a:rPr lang="en-US" altLang="zh-TW" dirty="0" smtClean="0">
                <a:hlinkClick r:id="rId3" action="ppaction://hlinkfile"/>
              </a:rPr>
              <a:t>demo</a:t>
            </a:r>
            <a:endParaRPr lang="en-US" altLang="zh-TW" dirty="0" smtClean="0"/>
          </a:p>
          <a:p>
            <a:pPr marL="514350" indent="-514350">
              <a:buAutoNum type="arabicPeriod"/>
            </a:pPr>
            <a:r>
              <a:rPr lang="en-US" altLang="zh-TW" dirty="0" smtClean="0"/>
              <a:t>Realistic Human (Turing test): </a:t>
            </a:r>
            <a:r>
              <a:rPr lang="en-US" altLang="zh-TW" sz="2000" dirty="0" err="1" smtClean="0">
                <a:hlinkClick r:id="rId4" action="ppaction://hlinkfile"/>
              </a:rPr>
              <a:t>Emily_Final</a:t>
            </a:r>
            <a:endParaRPr lang="en-US" altLang="zh-TW" sz="2000" dirty="0" smtClean="0"/>
          </a:p>
          <a:p>
            <a:pPr marL="514350" indent="-514350">
              <a:buAutoNum type="arabicPeriod"/>
            </a:pPr>
            <a:r>
              <a:rPr lang="en-US" altLang="zh-TW" dirty="0" smtClean="0"/>
              <a:t>Flight simulator : </a:t>
            </a:r>
            <a:r>
              <a:rPr lang="en-US" altLang="zh-TW" dirty="0" smtClean="0">
                <a:hlinkClick r:id="rId5" action="ppaction://hlinkfile"/>
              </a:rPr>
              <a:t>demo</a:t>
            </a:r>
            <a:endParaRPr lang="en-US" altLang="zh-TW" dirty="0" smtClean="0"/>
          </a:p>
          <a:p>
            <a:pPr marL="514350" indent="-514350">
              <a:buAutoNum type="arabicPeriod"/>
            </a:pPr>
            <a:r>
              <a:rPr lang="en-US" altLang="zh-TW" dirty="0" smtClean="0"/>
              <a:t>Facial </a:t>
            </a:r>
            <a:r>
              <a:rPr lang="en-US" altLang="zh-TW" dirty="0"/>
              <a:t>animation: </a:t>
            </a:r>
            <a:r>
              <a:rPr lang="en-US" altLang="zh-TW" sz="2000" dirty="0" err="1" smtClean="0">
                <a:hlinkClick r:id="rId6" action="ppaction://hlinkfile"/>
              </a:rPr>
              <a:t>Face_Shift_Ming</a:t>
            </a:r>
            <a:r>
              <a:rPr lang="en-US" altLang="zh-TW" dirty="0" smtClean="0"/>
              <a:t>, </a:t>
            </a:r>
          </a:p>
          <a:p>
            <a:pPr marL="514350" indent="-514350">
              <a:buAutoNum type="arabicPeriod"/>
            </a:pPr>
            <a:r>
              <a:rPr lang="en-US" altLang="zh-TW" dirty="0"/>
              <a:t>Tracking: </a:t>
            </a:r>
            <a:r>
              <a:rPr lang="en-US" altLang="zh-TW" sz="2000" dirty="0" smtClean="0">
                <a:hlinkClick r:id="rId7" action="ppaction://hlinkfile"/>
              </a:rPr>
              <a:t>ANIM1_LIN_YI_C</a:t>
            </a:r>
            <a:r>
              <a:rPr lang="en-US" altLang="zh-TW" sz="2000" dirty="0" smtClean="0"/>
              <a:t>, </a:t>
            </a:r>
            <a:r>
              <a:rPr lang="en-US" altLang="zh-TW" sz="2000" dirty="0" smtClean="0">
                <a:hlinkClick r:id="rId8" action="ppaction://hlinkfile"/>
              </a:rPr>
              <a:t>TRACK_LIN_YI_C</a:t>
            </a:r>
            <a:r>
              <a:rPr lang="en-US" altLang="zh-TW" sz="2000" dirty="0">
                <a:hlinkClick r:id="rId8" action="ppaction://hlinkfile"/>
              </a:rPr>
              <a:t>,</a:t>
            </a:r>
            <a:r>
              <a:rPr lang="en-US" altLang="zh-TW" sz="2000" dirty="0"/>
              <a:t> </a:t>
            </a:r>
          </a:p>
          <a:p>
            <a:pPr marL="514350" indent="-514350">
              <a:buAutoNum type="arabicPeriod"/>
            </a:pPr>
            <a:r>
              <a:rPr lang="en-US" altLang="zh-TW" dirty="0"/>
              <a:t>Motion capture: </a:t>
            </a:r>
            <a:r>
              <a:rPr lang="en-US" altLang="zh-TW" sz="2000" dirty="0" err="1" smtClean="0">
                <a:hlinkClick r:id="rId9" action="ppaction://hlinkfile"/>
              </a:rPr>
              <a:t>Mocap_skating</a:t>
            </a:r>
            <a:r>
              <a:rPr lang="zh-TW" altLang="en-US" sz="2000" dirty="0" smtClean="0"/>
              <a:t>     </a:t>
            </a:r>
            <a:r>
              <a:rPr lang="zh-TW" altLang="en-US" sz="2000" dirty="0" smtClean="0">
                <a:hlinkClick r:id="rId10" action="ppaction://hlinkfile"/>
              </a:rPr>
              <a:t>太極拳 </a:t>
            </a:r>
            <a:endParaRPr lang="en-US" altLang="zh-TW" sz="2000" dirty="0" smtClean="0"/>
          </a:p>
          <a:p>
            <a:pPr marL="514350" indent="-514350">
              <a:buAutoNum type="arabicPeriod"/>
            </a:pPr>
            <a:r>
              <a:rPr lang="en-US" altLang="zh-TW" dirty="0" smtClean="0"/>
              <a:t>Cloning (Retargeting): </a:t>
            </a:r>
            <a:r>
              <a:rPr lang="en-US" altLang="zh-TW" sz="2000" dirty="0" smtClean="0">
                <a:hlinkClick r:id="rId11" action="ppaction://hlinkfile"/>
              </a:rPr>
              <a:t>demo</a:t>
            </a:r>
            <a:endParaRPr lang="en-US" altLang="zh-TW" sz="2000" dirty="0" smtClean="0"/>
          </a:p>
          <a:p>
            <a:pPr marL="514350" indent="-514350">
              <a:buAutoNum type="arabicPeriod"/>
            </a:pPr>
            <a:r>
              <a:rPr lang="en-US" altLang="zh-TW" sz="3500" dirty="0" smtClean="0"/>
              <a:t>Eye surgery simulator: </a:t>
            </a:r>
            <a:r>
              <a:rPr lang="en-US" altLang="zh-TW" sz="3500" dirty="0" err="1" smtClean="0"/>
              <a:t>CatAR</a:t>
            </a:r>
            <a:r>
              <a:rPr lang="en-US" altLang="zh-TW" sz="3500" dirty="0" smtClean="0"/>
              <a:t> system:  </a:t>
            </a:r>
            <a:r>
              <a:rPr lang="en-US" altLang="zh-TW" sz="2000" dirty="0" smtClean="0">
                <a:hlinkClick r:id="rId12" action="ppaction://hlinkfile"/>
              </a:rPr>
              <a:t>demo</a:t>
            </a:r>
            <a:endParaRPr lang="en-US" altLang="zh-TW" sz="2000" dirty="0"/>
          </a:p>
          <a:p>
            <a:pPr marL="0" indent="0">
              <a:buNone/>
            </a:pPr>
            <a:endParaRPr lang="en-US" altLang="zh-TW" dirty="0" smtClean="0">
              <a:latin typeface="+mn-ea"/>
            </a:endParaRPr>
          </a:p>
          <a:p>
            <a:pPr marL="514350" indent="-514350">
              <a:buAutoNum type="arabicPeriod"/>
            </a:pP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30</a:t>
            </a:fld>
            <a:endParaRPr lang="zh-TW" altLang="en-US"/>
          </a:p>
        </p:txBody>
      </p:sp>
    </p:spTree>
    <p:extLst>
      <p:ext uri="{BB962C8B-B14F-4D97-AF65-F5344CB8AC3E}">
        <p14:creationId xmlns:p14="http://schemas.microsoft.com/office/powerpoint/2010/main" val="563302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GPU</a:t>
            </a:r>
            <a:endParaRPr lang="zh-TW" altLang="en-US" dirty="0"/>
          </a:p>
        </p:txBody>
      </p:sp>
      <p:sp>
        <p:nvSpPr>
          <p:cNvPr id="3" name="內容版面配置區 2"/>
          <p:cNvSpPr>
            <a:spLocks noGrp="1"/>
          </p:cNvSpPr>
          <p:nvPr>
            <p:ph idx="1"/>
          </p:nvPr>
        </p:nvSpPr>
        <p:spPr>
          <a:xfrm>
            <a:off x="457200" y="1340768"/>
            <a:ext cx="8229600" cy="5040560"/>
          </a:xfrm>
        </p:spPr>
        <p:txBody>
          <a:bodyPr>
            <a:normAutofit fontScale="70000" lnSpcReduction="20000"/>
          </a:bodyPr>
          <a:lstStyle/>
          <a:p>
            <a:r>
              <a:rPr lang="en-US" altLang="zh-TW" dirty="0" smtClean="0"/>
              <a:t>In the fourth quarter of 2008,  </a:t>
            </a:r>
            <a:r>
              <a:rPr lang="en-US" altLang="zh-TW" u="sng" dirty="0" smtClean="0">
                <a:solidFill>
                  <a:srgbClr val="0000FF"/>
                </a:solidFill>
              </a:rPr>
              <a:t>38.5 million</a:t>
            </a:r>
            <a:r>
              <a:rPr lang="en-US" altLang="zh-TW" dirty="0" smtClean="0"/>
              <a:t> desktops shipped, and </a:t>
            </a:r>
            <a:r>
              <a:rPr lang="en-US" altLang="zh-TW" u="sng" dirty="0" smtClean="0">
                <a:solidFill>
                  <a:srgbClr val="0000FF"/>
                </a:solidFill>
              </a:rPr>
              <a:t>15.2 million</a:t>
            </a:r>
            <a:r>
              <a:rPr lang="en-US" altLang="zh-TW" dirty="0" smtClean="0"/>
              <a:t> discrete GPUs were sold, meaning that almost 40 percent of desktops shipped with discrete GPUs.</a:t>
            </a:r>
          </a:p>
          <a:p>
            <a:endParaRPr lang="en-US" altLang="zh-TW" dirty="0" smtClean="0"/>
          </a:p>
          <a:p>
            <a:r>
              <a:rPr lang="en-US" altLang="zh-TW" dirty="0" smtClean="0"/>
              <a:t>The GPU market has been doing very well despite the economic turmoil. “an annual increase of 22.5 percent and a quarter to-quarter increase of almost 18 percent.” (2008)</a:t>
            </a:r>
          </a:p>
          <a:p>
            <a:endParaRPr lang="en-US" altLang="zh-TW" dirty="0" smtClean="0"/>
          </a:p>
          <a:p>
            <a:r>
              <a:rPr lang="en-US" altLang="zh-TW" dirty="0" smtClean="0"/>
              <a:t>According to the report, this quarter, the three giant chipmakers are holding 97.8 percent of the market share, with Intel at 49.4 percent, </a:t>
            </a:r>
            <a:r>
              <a:rPr lang="en-US" altLang="zh-TW" dirty="0" err="1" smtClean="0"/>
              <a:t>Nvidia</a:t>
            </a:r>
            <a:r>
              <a:rPr lang="en-US" altLang="zh-TW" dirty="0" smtClean="0"/>
              <a:t> at 27.8 percent, and AMD at 20.6 percent.</a:t>
            </a:r>
          </a:p>
          <a:p>
            <a:endParaRPr lang="en-US" altLang="zh-TW" dirty="0" smtClean="0"/>
          </a:p>
          <a:p>
            <a:r>
              <a:rPr lang="en-US" altLang="zh-TW" dirty="0" smtClean="0"/>
              <a:t>Finally, both major CPU vendors plan to offer, well in advance of 2012, CPUs with onboard GPUs.</a:t>
            </a:r>
          </a:p>
          <a:p>
            <a:endParaRPr lang="en-US" altLang="zh-TW" dirty="0" smtClean="0"/>
          </a:p>
          <a:p>
            <a:pPr>
              <a:buNone/>
            </a:pPr>
            <a:r>
              <a:rPr lang="en-US" altLang="zh-TW" dirty="0" smtClean="0"/>
              <a:t>Reference sites: http://3dshaders.com</a:t>
            </a: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31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OpenGL history</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OpenGL 1.0</a:t>
            </a:r>
          </a:p>
          <a:p>
            <a:pPr lvl="1"/>
            <a:r>
              <a:rPr lang="en-US" altLang="zh-TW" dirty="0" smtClean="0"/>
              <a:t>(1993) fixed-function configurable pipeline</a:t>
            </a:r>
          </a:p>
          <a:p>
            <a:r>
              <a:rPr lang="en-US" altLang="zh-TW" dirty="0" smtClean="0"/>
              <a:t>OpenGL 2.0</a:t>
            </a:r>
          </a:p>
          <a:p>
            <a:pPr lvl="1"/>
            <a:r>
              <a:rPr lang="en-US" altLang="zh-TW" dirty="0" smtClean="0"/>
              <a:t>(9/2004) open up the processing pipeline for user control by providing programmability for both vertex processing and fragment processing.</a:t>
            </a:r>
          </a:p>
          <a:p>
            <a:r>
              <a:rPr lang="en-US" altLang="zh-TW" dirty="0" smtClean="0"/>
              <a:t>OpenGL 3.0</a:t>
            </a:r>
          </a:p>
          <a:p>
            <a:pPr lvl="1"/>
            <a:r>
              <a:rPr lang="en-US" altLang="zh-TW" dirty="0" smtClean="0"/>
              <a:t>(8/2008)portions of OpenGL were marked “deprecated”, setting the stage for  further streamlined specifications.</a:t>
            </a:r>
          </a:p>
          <a:p>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32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err="1" smtClean="0"/>
              <a:t>RenderMan</a:t>
            </a:r>
            <a:r>
              <a:rPr lang="en-US" altLang="zh-TW" dirty="0" smtClean="0"/>
              <a:t> Shading Language and OpenGL Shading Language</a:t>
            </a:r>
            <a:endParaRPr lang="zh-TW" altLang="en-US" dirty="0"/>
          </a:p>
        </p:txBody>
      </p:sp>
      <p:sp>
        <p:nvSpPr>
          <p:cNvPr id="3" name="內容版面配置區 2"/>
          <p:cNvSpPr>
            <a:spLocks noGrp="1"/>
          </p:cNvSpPr>
          <p:nvPr>
            <p:ph idx="1"/>
          </p:nvPr>
        </p:nvSpPr>
        <p:spPr/>
        <p:txBody>
          <a:bodyPr>
            <a:normAutofit/>
          </a:bodyPr>
          <a:lstStyle/>
          <a:p>
            <a:pPr>
              <a:buNone/>
            </a:pPr>
            <a:r>
              <a:rPr lang="en-US" altLang="zh-TW" sz="2800" dirty="0" smtClean="0"/>
              <a:t>Pixar published </a:t>
            </a:r>
            <a:r>
              <a:rPr lang="en-US" altLang="zh-TW" sz="2800" dirty="0" err="1" smtClean="0"/>
              <a:t>RenderMan</a:t>
            </a:r>
            <a:r>
              <a:rPr lang="en-US" altLang="zh-TW" sz="2800" dirty="0" smtClean="0"/>
              <a:t> in 1988, </a:t>
            </a:r>
          </a:p>
          <a:p>
            <a:pPr marL="514350" indent="-514350">
              <a:buFont typeface="+mj-lt"/>
              <a:buAutoNum type="arabicPeriod"/>
            </a:pPr>
            <a:r>
              <a:rPr lang="en-US" altLang="zh-TW" sz="2800" dirty="0" err="1" smtClean="0"/>
              <a:t>RenderMan</a:t>
            </a:r>
            <a:r>
              <a:rPr lang="en-US" altLang="zh-TW" sz="2800" dirty="0" smtClean="0"/>
              <a:t> shading language is similar to OpenGL Shading Language</a:t>
            </a:r>
          </a:p>
          <a:p>
            <a:pPr marL="514350" indent="-514350">
              <a:buFont typeface="+mj-lt"/>
              <a:buAutoNum type="arabicPeriod"/>
            </a:pPr>
            <a:r>
              <a:rPr lang="en-US" altLang="zh-TW" sz="2800" dirty="0" err="1" smtClean="0"/>
              <a:t>RenderMan</a:t>
            </a:r>
            <a:r>
              <a:rPr lang="en-US" altLang="zh-TW" sz="2800" dirty="0" smtClean="0"/>
              <a:t> is similar to OpenGL</a:t>
            </a:r>
          </a:p>
          <a:p>
            <a:pPr marL="514350" indent="-514350">
              <a:buFont typeface="+mj-lt"/>
              <a:buAutoNum type="arabicPeriod"/>
            </a:pPr>
            <a:r>
              <a:rPr lang="en-US" altLang="zh-TW" sz="2800" dirty="0" smtClean="0"/>
              <a:t>OpenGL shading </a:t>
            </a:r>
            <a:r>
              <a:rPr lang="en-US" altLang="zh-TW" sz="2800" smtClean="0"/>
              <a:t>language closely </a:t>
            </a:r>
            <a:r>
              <a:rPr lang="en-US" altLang="zh-TW" sz="2800" dirty="0" smtClean="0"/>
              <a:t>maps to today’s commercial graphics hardware</a:t>
            </a:r>
          </a:p>
          <a:p>
            <a:pPr marL="514350" indent="-514350">
              <a:buFont typeface="+mj-lt"/>
              <a:buAutoNum type="arabicPeriod"/>
            </a:pPr>
            <a:r>
              <a:rPr lang="en-US" altLang="zh-TW" sz="2800" dirty="0" err="1" smtClean="0"/>
              <a:t>RenderMan</a:t>
            </a:r>
            <a:r>
              <a:rPr lang="en-US" altLang="zh-TW" sz="2800" dirty="0" smtClean="0"/>
              <a:t> have been typically software based.</a:t>
            </a:r>
          </a:p>
          <a:p>
            <a:pPr marL="514350" indent="-514350">
              <a:buFont typeface="+mj-lt"/>
              <a:buAutoNum type="arabicPeriod"/>
            </a:pPr>
            <a:r>
              <a:rPr lang="en-US" altLang="zh-TW" sz="2800" dirty="0" smtClean="0"/>
              <a:t>OpenGL Shading Language can be thought of as a descendant of the </a:t>
            </a:r>
            <a:r>
              <a:rPr lang="en-US" altLang="zh-TW" sz="2800" dirty="0" err="1" smtClean="0"/>
              <a:t>RenderMan</a:t>
            </a:r>
            <a:r>
              <a:rPr lang="en-US" altLang="zh-TW" sz="2800" dirty="0" smtClean="0"/>
              <a:t> shading language</a:t>
            </a:r>
            <a:endParaRPr lang="zh-TW" altLang="en-US" sz="2800"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33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Interface variables to a </a:t>
            </a:r>
            <a:r>
              <a:rPr lang="en-US" altLang="zh-TW" dirty="0" err="1" smtClean="0"/>
              <a:t>shader</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Uniform qualifiers: </a:t>
            </a:r>
          </a:p>
          <a:p>
            <a:pPr lvl="1"/>
            <a:r>
              <a:rPr lang="en-US" altLang="zh-TW" dirty="0" smtClean="0"/>
              <a:t>Uniform:  changes less frequently, </a:t>
            </a:r>
          </a:p>
          <a:p>
            <a:pPr lvl="1"/>
            <a:r>
              <a:rPr lang="en-US" altLang="zh-TW" dirty="0" smtClean="0"/>
              <a:t>Specified outside of a </a:t>
            </a:r>
            <a:r>
              <a:rPr lang="en-US" altLang="zh-TW" dirty="0" err="1" smtClean="0"/>
              <a:t>shader</a:t>
            </a:r>
            <a:endParaRPr lang="en-US" altLang="zh-TW" dirty="0" smtClean="0"/>
          </a:p>
          <a:p>
            <a:r>
              <a:rPr lang="en-US" altLang="zh-TW" dirty="0" smtClean="0"/>
              <a:t> In qualifiers:</a:t>
            </a:r>
          </a:p>
          <a:p>
            <a:pPr lvl="1"/>
            <a:r>
              <a:rPr lang="en-US" altLang="zh-TW" dirty="0" smtClean="0">
                <a:solidFill>
                  <a:srgbClr val="FF0000"/>
                </a:solidFill>
              </a:rPr>
              <a:t>In:</a:t>
            </a:r>
            <a:r>
              <a:rPr lang="en-US" altLang="zh-TW" dirty="0" smtClean="0"/>
              <a:t>  input interface for a </a:t>
            </a:r>
            <a:r>
              <a:rPr lang="en-US" altLang="zh-TW" dirty="0" err="1" smtClean="0"/>
              <a:t>shader</a:t>
            </a:r>
            <a:r>
              <a:rPr lang="en-US" altLang="zh-TW" dirty="0" smtClean="0"/>
              <a:t>, </a:t>
            </a:r>
          </a:p>
          <a:p>
            <a:pPr lvl="1"/>
            <a:r>
              <a:rPr lang="en-US" altLang="zh-TW" dirty="0" smtClean="0"/>
              <a:t>Frequently modified data</a:t>
            </a:r>
          </a:p>
          <a:p>
            <a:r>
              <a:rPr lang="en-US" altLang="zh-TW" dirty="0" smtClean="0"/>
              <a:t>Out qualifiers:</a:t>
            </a:r>
          </a:p>
          <a:p>
            <a:pPr lvl="1"/>
            <a:r>
              <a:rPr lang="en-US" altLang="zh-TW" dirty="0" smtClean="0">
                <a:solidFill>
                  <a:srgbClr val="FF0000"/>
                </a:solidFill>
              </a:rPr>
              <a:t>Out: </a:t>
            </a:r>
            <a:r>
              <a:rPr lang="en-US" altLang="zh-TW" dirty="0" smtClean="0"/>
              <a:t>The vertex </a:t>
            </a:r>
            <a:r>
              <a:rPr lang="en-US" altLang="zh-TW" dirty="0" err="1" smtClean="0"/>
              <a:t>shader</a:t>
            </a:r>
            <a:r>
              <a:rPr lang="en-US" altLang="zh-TW" dirty="0" smtClean="0"/>
              <a:t> writes the per-vertex values to be interpolated to an OUT variable.</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34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GPU introduction</a:t>
            </a:r>
            <a:endParaRPr lang="zh-TW" altLang="en-US" dirty="0"/>
          </a:p>
        </p:txBody>
      </p:sp>
      <p:sp>
        <p:nvSpPr>
          <p:cNvPr id="3" name="內容版面配置區 2"/>
          <p:cNvSpPr>
            <a:spLocks noGrp="1"/>
          </p:cNvSpPr>
          <p:nvPr>
            <p:ph idx="1"/>
          </p:nvPr>
        </p:nvSpPr>
        <p:spPr/>
        <p:txBody>
          <a:bodyPr/>
          <a:lstStyle/>
          <a:p>
            <a:r>
              <a:rPr lang="en-US" altLang="zh-TW" dirty="0" smtClean="0"/>
              <a:t>See my document page103_UBC_GPU</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35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DEMO: GPU </a:t>
            </a:r>
            <a:r>
              <a:rPr lang="en-US" altLang="zh-TW" dirty="0" err="1" smtClean="0"/>
              <a:t>shader</a:t>
            </a:r>
            <a:r>
              <a:rPr lang="en-US" altLang="zh-TW" dirty="0" smtClean="0"/>
              <a:t> and </a:t>
            </a:r>
            <a:br>
              <a:rPr lang="en-US" altLang="zh-TW" dirty="0" smtClean="0"/>
            </a:br>
            <a:r>
              <a:rPr lang="en-US" altLang="zh-TW" dirty="0" smtClean="0"/>
              <a:t>SIGGRAPH animation from Taiwan</a:t>
            </a:r>
            <a:endParaRPr lang="zh-TW" altLang="en-US" dirty="0"/>
          </a:p>
        </p:txBody>
      </p:sp>
      <p:sp>
        <p:nvSpPr>
          <p:cNvPr id="3" name="內容版面配置區 2"/>
          <p:cNvSpPr>
            <a:spLocks noGrp="1"/>
          </p:cNvSpPr>
          <p:nvPr>
            <p:ph idx="1"/>
          </p:nvPr>
        </p:nvSpPr>
        <p:spPr/>
        <p:txBody>
          <a:bodyPr/>
          <a:lstStyle/>
          <a:p>
            <a:r>
              <a:rPr lang="en-US" altLang="zh-TW" dirty="0" smtClean="0"/>
              <a:t>See my speech slide </a:t>
            </a:r>
          </a:p>
          <a:p>
            <a:endParaRPr lang="en-US" altLang="zh-TW" dirty="0"/>
          </a:p>
          <a:p>
            <a:endParaRPr lang="en-US" altLang="zh-TW" dirty="0" smtClean="0"/>
          </a:p>
          <a:p>
            <a:r>
              <a:rPr lang="en-US" altLang="zh-TW" dirty="0" smtClean="0"/>
              <a:t>IPO of Alibaba Inc., and its impact on Taiwan</a:t>
            </a:r>
          </a:p>
          <a:p>
            <a:pPr marL="0" indent="0">
              <a:buNone/>
            </a:pPr>
            <a:r>
              <a:rPr lang="en-US" altLang="zh-TW"/>
              <a:t> </a:t>
            </a:r>
            <a:r>
              <a:rPr lang="en-US" altLang="zh-TW" smtClean="0"/>
              <a:t>   IT companies.</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36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Definition</a:t>
            </a:r>
            <a:endParaRPr lang="zh-TW" altLang="en-US" dirty="0"/>
          </a:p>
        </p:txBody>
      </p:sp>
      <p:sp>
        <p:nvSpPr>
          <p:cNvPr id="3" name="內容版面配置區 2"/>
          <p:cNvSpPr>
            <a:spLocks noGrp="1"/>
          </p:cNvSpPr>
          <p:nvPr>
            <p:ph idx="1"/>
          </p:nvPr>
        </p:nvSpPr>
        <p:spPr>
          <a:xfrm>
            <a:off x="457200" y="1196752"/>
            <a:ext cx="8229600" cy="5400600"/>
          </a:xfrm>
        </p:spPr>
        <p:txBody>
          <a:bodyPr>
            <a:normAutofit fontScale="77500" lnSpcReduction="20000"/>
          </a:bodyPr>
          <a:lstStyle/>
          <a:p>
            <a:pPr>
              <a:buNone/>
            </a:pPr>
            <a:r>
              <a:rPr lang="en-US" altLang="zh-TW" b="1" dirty="0" smtClean="0"/>
              <a:t>Pixel:</a:t>
            </a:r>
          </a:p>
          <a:p>
            <a:pPr lvl="1"/>
            <a:r>
              <a:rPr lang="en-US" altLang="zh-TW" dirty="0" smtClean="0"/>
              <a:t>a screen consists of N x M pixels</a:t>
            </a:r>
          </a:p>
          <a:p>
            <a:pPr>
              <a:buNone/>
            </a:pPr>
            <a:r>
              <a:rPr lang="en-US" altLang="zh-TW" b="1" dirty="0" smtClean="0"/>
              <a:t>Image Frame Buffer:</a:t>
            </a:r>
          </a:p>
          <a:p>
            <a:pPr lvl="1"/>
            <a:r>
              <a:rPr lang="en-US" altLang="zh-TW" dirty="0" smtClean="0"/>
              <a:t>an array of data in memory mapped to screen</a:t>
            </a:r>
          </a:p>
          <a:p>
            <a:pPr>
              <a:buNone/>
            </a:pPr>
            <a:r>
              <a:rPr lang="en-US" altLang="zh-TW" b="1" dirty="0" smtClean="0"/>
              <a:t>Color:</a:t>
            </a:r>
          </a:p>
          <a:p>
            <a:pPr lvl="1"/>
            <a:r>
              <a:rPr lang="en-US" altLang="zh-TW" dirty="0" smtClean="0"/>
              <a:t>RGB model:</a:t>
            </a:r>
          </a:p>
          <a:p>
            <a:pPr lvl="1"/>
            <a:r>
              <a:rPr lang="en-US" altLang="zh-TW" dirty="0"/>
              <a:t>Indexed color, 8 bit/pixel: 256 </a:t>
            </a:r>
            <a:r>
              <a:rPr lang="en-US" altLang="zh-TW" dirty="0" smtClean="0"/>
              <a:t>colors</a:t>
            </a:r>
          </a:p>
          <a:p>
            <a:pPr lvl="1"/>
            <a:r>
              <a:rPr lang="en-US" altLang="zh-TW" dirty="0" smtClean="0"/>
              <a:t>Reduced color, 16 bit/pixel: R 5 bits, G 5 bits, B 5 bits, 1 bit overlay </a:t>
            </a:r>
          </a:p>
          <a:p>
            <a:pPr lvl="1"/>
            <a:r>
              <a:rPr lang="en-US" altLang="zh-TW" dirty="0" smtClean="0"/>
              <a:t>True color, 24 bit/pixel: R,G,B each 8 bit   - 32 bit/pixel, including transparency, light source etc.</a:t>
            </a:r>
          </a:p>
          <a:p>
            <a:pPr>
              <a:buNone/>
            </a:pPr>
            <a:r>
              <a:rPr lang="en-US" altLang="zh-TW" b="1" dirty="0" smtClean="0"/>
              <a:t>Dithering (</a:t>
            </a:r>
            <a:r>
              <a:rPr lang="zh-TW" altLang="en-US" b="1" dirty="0" smtClean="0"/>
              <a:t>抖動著色</a:t>
            </a:r>
            <a:r>
              <a:rPr lang="en-US" altLang="zh-TW" b="1" dirty="0" smtClean="0"/>
              <a:t>)</a:t>
            </a:r>
            <a:endParaRPr lang="zh-TW" altLang="en-US" b="1" dirty="0" smtClean="0"/>
          </a:p>
          <a:p>
            <a:pPr lvl="1"/>
            <a:r>
              <a:rPr lang="en-US" altLang="zh-TW" dirty="0" smtClean="0"/>
              <a:t>(using 2</a:t>
            </a:r>
            <a:r>
              <a:rPr lang="en-US" altLang="zh-TW" baseline="30000" dirty="0" smtClean="0"/>
              <a:t>8</a:t>
            </a:r>
            <a:r>
              <a:rPr lang="en-US" altLang="zh-TW" dirty="0" smtClean="0"/>
              <a:t> colors to approximate 2</a:t>
            </a:r>
            <a:r>
              <a:rPr lang="en-US" altLang="zh-TW" baseline="30000" dirty="0" smtClean="0"/>
              <a:t>16</a:t>
            </a:r>
            <a:r>
              <a:rPr lang="en-US" altLang="zh-TW" dirty="0" smtClean="0"/>
              <a:t> colors)</a:t>
            </a:r>
          </a:p>
          <a:p>
            <a:pPr lvl="1"/>
            <a:r>
              <a:rPr lang="en-US" altLang="zh-TW" dirty="0" smtClean="0"/>
              <a:t>halftone approximation: </a:t>
            </a:r>
            <a:r>
              <a:rPr lang="zh-TW" altLang="en-US" dirty="0" smtClean="0"/>
              <a:t>網點著色</a:t>
            </a:r>
          </a:p>
          <a:p>
            <a:pPr lvl="1"/>
            <a:r>
              <a:rPr lang="en-US" altLang="zh-TW" dirty="0" smtClean="0"/>
              <a:t>also called clustered-dot Ordered dither</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37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Dithering</a:t>
            </a:r>
            <a:endParaRPr lang="zh-TW" altLang="en-US" dirty="0"/>
          </a:p>
        </p:txBody>
      </p:sp>
      <p:pic>
        <p:nvPicPr>
          <p:cNvPr id="4" name="內容版面配置區 3" descr="Dithered_image.JPG"/>
          <p:cNvPicPr>
            <a:picLocks noGrp="1" noChangeAspect="1"/>
          </p:cNvPicPr>
          <p:nvPr>
            <p:ph idx="1"/>
          </p:nvPr>
        </p:nvPicPr>
        <p:blipFill>
          <a:blip r:embed="rId2" cstate="print"/>
          <a:stretch>
            <a:fillRect/>
          </a:stretch>
        </p:blipFill>
        <p:spPr>
          <a:xfrm>
            <a:off x="1475656" y="1844824"/>
            <a:ext cx="6553383" cy="3384376"/>
          </a:xfrm>
        </p:spPr>
      </p:pic>
      <p:sp>
        <p:nvSpPr>
          <p:cNvPr id="5" name="投影片編號版面配置區 4"/>
          <p:cNvSpPr>
            <a:spLocks noGrp="1"/>
          </p:cNvSpPr>
          <p:nvPr>
            <p:ph type="sldNum" sz="quarter" idx="12"/>
          </p:nvPr>
        </p:nvSpPr>
        <p:spPr/>
        <p:txBody>
          <a:bodyPr/>
          <a:lstStyle/>
          <a:p>
            <a:fld id="{6A5B83A9-18B8-47A0-ABDC-45A220E90625}" type="slidenum">
              <a:rPr lang="zh-TW" altLang="en-US" smtClean="0"/>
              <a:pPr/>
              <a:t>38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Human Factors</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Visual acuity: eye’s ability to distinguish two points of light is limited to 1.5 – 2.0 mm at a distance of 10 meters. (or 2 microns on the retina)</a:t>
            </a:r>
          </a:p>
          <a:p>
            <a:r>
              <a:rPr lang="en-US" altLang="zh-TW" dirty="0" smtClean="0"/>
              <a:t>Sound: at 0 degree Celsius, travels at 331 meters per second</a:t>
            </a:r>
          </a:p>
          <a:p>
            <a:r>
              <a:rPr lang="en-US" altLang="zh-TW" dirty="0" smtClean="0"/>
              <a:t>Hearing range for a young healthy person, 20Hz to 20KHz</a:t>
            </a:r>
          </a:p>
          <a:p>
            <a:r>
              <a:rPr lang="en-US" altLang="zh-TW" dirty="0" smtClean="0"/>
              <a:t>Tactile: (receptors, Pacinian corpuscles) respond to frequencies 30-700Hz</a:t>
            </a:r>
          </a:p>
          <a:p>
            <a:pPr>
              <a:buNone/>
            </a:pPr>
            <a:r>
              <a:rPr lang="en-US" altLang="zh-TW" sz="1900" dirty="0" smtClean="0"/>
              <a:t>        PS: Pacinian </a:t>
            </a:r>
            <a:r>
              <a:rPr lang="en-US" altLang="zh-TW" sz="2000" dirty="0"/>
              <a:t>corpuscles</a:t>
            </a:r>
            <a:r>
              <a:rPr lang="en-US" altLang="zh-TW" sz="1900" dirty="0" smtClean="0"/>
              <a:t>(</a:t>
            </a:r>
            <a:r>
              <a:rPr lang="zh-TW" altLang="en-US" sz="1900" dirty="0" smtClean="0"/>
              <a:t>感覺神經末梢一種層狀囊包</a:t>
            </a:r>
            <a:r>
              <a:rPr lang="en-US" altLang="zh-TW" sz="1900" dirty="0" smtClean="0"/>
              <a:t>)</a:t>
            </a:r>
            <a:endParaRPr lang="zh-TW" altLang="en-US" sz="1900" dirty="0" smtClean="0"/>
          </a:p>
          <a:p>
            <a:endParaRPr lang="en-US" altLang="zh-TW" dirty="0" smtClean="0"/>
          </a:p>
          <a:p>
            <a:endParaRPr lang="zh-TW" altLang="en-US" dirty="0"/>
          </a:p>
        </p:txBody>
      </p:sp>
      <p:sp>
        <p:nvSpPr>
          <p:cNvPr id="4" name="頁尾版面配置區 3"/>
          <p:cNvSpPr>
            <a:spLocks noGrp="1"/>
          </p:cNvSpPr>
          <p:nvPr>
            <p:ph type="ftr" sz="quarter" idx="11"/>
          </p:nvPr>
        </p:nvSpPr>
        <p:spPr/>
        <p:txBody>
          <a:bodyPr/>
          <a:lstStyle/>
          <a:p>
            <a:r>
              <a:rPr lang="en-US" altLang="zh-TW" smtClean="0"/>
              <a:t>Communications &amp; Multimedia Lab</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39</a:t>
            </a:fld>
            <a:endParaRPr lang="zh-TW" altLang="en-US"/>
          </a:p>
        </p:txBody>
      </p:sp>
    </p:spTree>
    <p:extLst>
      <p:ext uri="{BB962C8B-B14F-4D97-AF65-F5344CB8AC3E}">
        <p14:creationId xmlns:p14="http://schemas.microsoft.com/office/powerpoint/2010/main" val="20603650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5900" y="44624"/>
            <a:ext cx="6172200" cy="648072"/>
          </a:xfrm>
        </p:spPr>
        <p:txBody>
          <a:bodyPr>
            <a:normAutofit fontScale="90000"/>
          </a:bodyPr>
          <a:lstStyle/>
          <a:p>
            <a:r>
              <a:rPr lang="en-US" altLang="zh-TW" dirty="0" smtClean="0"/>
              <a:t>Syllabus</a:t>
            </a:r>
            <a:endParaRPr lang="zh-TW" altLang="en-US" dirty="0"/>
          </a:p>
        </p:txBody>
      </p:sp>
      <p:sp>
        <p:nvSpPr>
          <p:cNvPr id="3" name="內容版面配置區 2"/>
          <p:cNvSpPr>
            <a:spLocks noGrp="1"/>
          </p:cNvSpPr>
          <p:nvPr>
            <p:ph idx="1"/>
          </p:nvPr>
        </p:nvSpPr>
        <p:spPr>
          <a:xfrm>
            <a:off x="683568" y="692696"/>
            <a:ext cx="8064896" cy="5760640"/>
          </a:xfrm>
        </p:spPr>
        <p:txBody>
          <a:bodyPr>
            <a:noAutofit/>
          </a:bodyPr>
          <a:lstStyle/>
          <a:p>
            <a:pPr marL="0" indent="0">
              <a:buNone/>
            </a:pPr>
            <a:r>
              <a:rPr lang="en-US" altLang="zh-TW" sz="2000" dirty="0">
                <a:cs typeface="Times New Roman" pitchFamily="18" charset="0"/>
              </a:rPr>
              <a:t>6. Implementation of a Renderer</a:t>
            </a:r>
          </a:p>
          <a:p>
            <a:pPr marL="0" indent="0">
              <a:buNone/>
            </a:pPr>
            <a:r>
              <a:rPr lang="en-US" altLang="zh-TW" sz="2000" dirty="0">
                <a:cs typeface="Times New Roman" pitchFamily="18" charset="0"/>
              </a:rPr>
              <a:t>        Graphics Pipeline: from modeling to display</a:t>
            </a:r>
          </a:p>
          <a:p>
            <a:pPr marL="0" indent="0">
              <a:buNone/>
            </a:pPr>
            <a:r>
              <a:rPr lang="en-US" altLang="zh-TW" sz="2000" dirty="0">
                <a:cs typeface="Times New Roman" pitchFamily="18" charset="0"/>
              </a:rPr>
              <a:t>        Implementation by </a:t>
            </a:r>
            <a:r>
              <a:rPr lang="en-US" altLang="zh-TW" sz="2000" dirty="0" err="1">
                <a:cs typeface="Times New Roman" pitchFamily="18" charset="0"/>
              </a:rPr>
              <a:t>WebGL</a:t>
            </a:r>
            <a:r>
              <a:rPr lang="en-US" altLang="zh-TW" sz="2000" dirty="0">
                <a:cs typeface="Times New Roman" pitchFamily="18" charset="0"/>
              </a:rPr>
              <a:t>,  Unity3D (game engine)</a:t>
            </a:r>
          </a:p>
          <a:p>
            <a:pPr>
              <a:buNone/>
            </a:pPr>
            <a:r>
              <a:rPr lang="en-US" altLang="zh-TW" sz="2000" dirty="0">
                <a:cs typeface="Times New Roman" pitchFamily="18" charset="0"/>
              </a:rPr>
              <a:t>7.  Global rendering--Photo-realistic graphics </a:t>
            </a:r>
          </a:p>
          <a:p>
            <a:pPr lvl="1">
              <a:buNone/>
            </a:pPr>
            <a:r>
              <a:rPr lang="en-US" altLang="zh-TW" sz="2000" dirty="0">
                <a:cs typeface="Times New Roman" pitchFamily="18" charset="0"/>
              </a:rPr>
              <a:t>1.  Recursive ray tracing </a:t>
            </a:r>
            <a:r>
              <a:rPr lang="en-US" altLang="zh-TW" sz="2000" dirty="0" smtClean="0">
                <a:cs typeface="Times New Roman" pitchFamily="18" charset="0"/>
              </a:rPr>
              <a:t>  (</a:t>
            </a:r>
            <a:r>
              <a:rPr lang="zh-TW" altLang="en-US" sz="2000" dirty="0" smtClean="0">
                <a:cs typeface="Times New Roman" pitchFamily="18" charset="0"/>
              </a:rPr>
              <a:t>光線追蹤法</a:t>
            </a:r>
            <a:r>
              <a:rPr lang="en-US" altLang="zh-TW" sz="2000" dirty="0" smtClean="0">
                <a:cs typeface="Times New Roman" pitchFamily="18" charset="0"/>
              </a:rPr>
              <a:t>)</a:t>
            </a:r>
            <a:endParaRPr lang="en-US" altLang="zh-TW" sz="2000" dirty="0">
              <a:cs typeface="Times New Roman" pitchFamily="18" charset="0"/>
            </a:endParaRPr>
          </a:p>
          <a:p>
            <a:pPr lvl="1">
              <a:buNone/>
            </a:pPr>
            <a:r>
              <a:rPr lang="en-US" altLang="zh-TW" sz="2000" dirty="0">
                <a:cs typeface="Times New Roman" pitchFamily="18" charset="0"/>
              </a:rPr>
              <a:t>2.  Volume rendering: </a:t>
            </a:r>
            <a:r>
              <a:rPr lang="en-US" altLang="zh-TW" sz="2000" dirty="0" smtClean="0">
                <a:cs typeface="Times New Roman" pitchFamily="18" charset="0"/>
              </a:rPr>
              <a:t>(</a:t>
            </a:r>
            <a:r>
              <a:rPr lang="zh-TW" altLang="en-US" sz="2000" dirty="0" smtClean="0">
                <a:cs typeface="Times New Roman" pitchFamily="18" charset="0"/>
              </a:rPr>
              <a:t>體積顯像法</a:t>
            </a:r>
            <a:r>
              <a:rPr lang="en-US" altLang="zh-TW" sz="2000" dirty="0" smtClean="0">
                <a:cs typeface="Times New Roman" pitchFamily="18" charset="0"/>
              </a:rPr>
              <a:t>)</a:t>
            </a:r>
            <a:r>
              <a:rPr lang="zh-TW" altLang="en-US" sz="2000" dirty="0" smtClean="0">
                <a:cs typeface="Times New Roman" pitchFamily="18" charset="0"/>
              </a:rPr>
              <a:t> </a:t>
            </a:r>
            <a:r>
              <a:rPr lang="en-US" altLang="zh-TW" sz="2000" dirty="0" smtClean="0">
                <a:cs typeface="Times New Roman" pitchFamily="18" charset="0"/>
              </a:rPr>
              <a:t>marching </a:t>
            </a:r>
            <a:r>
              <a:rPr lang="en-US" altLang="zh-TW" sz="2000" dirty="0">
                <a:cs typeface="Times New Roman" pitchFamily="18" charset="0"/>
              </a:rPr>
              <a:t>cubes method etc. </a:t>
            </a:r>
          </a:p>
          <a:p>
            <a:pPr lvl="1">
              <a:buNone/>
            </a:pPr>
            <a:r>
              <a:rPr lang="en-US" altLang="zh-TW" sz="2000" dirty="0">
                <a:cs typeface="Times New Roman" pitchFamily="18" charset="0"/>
              </a:rPr>
              <a:t>3.  </a:t>
            </a:r>
            <a:r>
              <a:rPr lang="en-US" altLang="zh-TW" sz="2000" dirty="0" err="1">
                <a:cs typeface="Times New Roman" pitchFamily="18" charset="0"/>
              </a:rPr>
              <a:t>Radiosity</a:t>
            </a:r>
            <a:r>
              <a:rPr lang="en-US" altLang="zh-TW" sz="2000" dirty="0">
                <a:cs typeface="Times New Roman" pitchFamily="18" charset="0"/>
              </a:rPr>
              <a:t> method: </a:t>
            </a:r>
            <a:r>
              <a:rPr lang="en-US" altLang="zh-TW" sz="2000" dirty="0" smtClean="0">
                <a:cs typeface="Times New Roman" pitchFamily="18" charset="0"/>
              </a:rPr>
              <a:t>(</a:t>
            </a:r>
            <a:r>
              <a:rPr lang="zh-TW" altLang="en-US" sz="2000" dirty="0" smtClean="0">
                <a:cs typeface="Times New Roman" pitchFamily="18" charset="0"/>
              </a:rPr>
              <a:t>熱輻射法</a:t>
            </a:r>
            <a:r>
              <a:rPr lang="en-US" altLang="zh-TW" sz="2000" dirty="0" smtClean="0">
                <a:cs typeface="Times New Roman" pitchFamily="18" charset="0"/>
              </a:rPr>
              <a:t>)</a:t>
            </a:r>
            <a:r>
              <a:rPr lang="zh-TW" altLang="en-US" sz="2000" dirty="0" smtClean="0">
                <a:cs typeface="Times New Roman" pitchFamily="18" charset="0"/>
              </a:rPr>
              <a:t> </a:t>
            </a:r>
            <a:r>
              <a:rPr lang="en-US" altLang="zh-TW" sz="2000" dirty="0" smtClean="0">
                <a:cs typeface="Times New Roman" pitchFamily="18" charset="0"/>
              </a:rPr>
              <a:t>progressive </a:t>
            </a:r>
            <a:r>
              <a:rPr lang="en-US" altLang="zh-TW" sz="2000" dirty="0">
                <a:cs typeface="Times New Roman" pitchFamily="18" charset="0"/>
              </a:rPr>
              <a:t>refinement approach </a:t>
            </a:r>
          </a:p>
          <a:p>
            <a:pPr>
              <a:buNone/>
            </a:pPr>
            <a:r>
              <a:rPr lang="en-US" altLang="zh-TW" sz="2000" dirty="0">
                <a:cs typeface="Times New Roman" pitchFamily="18" charset="0"/>
              </a:rPr>
              <a:t>8.  Curves and surfaces: Bezier curves, B-Splines, Spline surfaces</a:t>
            </a:r>
          </a:p>
          <a:p>
            <a:pPr>
              <a:buNone/>
            </a:pPr>
            <a:r>
              <a:rPr lang="en-US" altLang="zh-TW" sz="2000" dirty="0">
                <a:cs typeface="Times New Roman" pitchFamily="18" charset="0"/>
              </a:rPr>
              <a:t>9. Graphics Hardware and Graphics Processing Unit (GPU), GPGPU, APU, Deep Learning Acceleration</a:t>
            </a:r>
          </a:p>
          <a:p>
            <a:pPr>
              <a:buNone/>
            </a:pPr>
            <a:r>
              <a:rPr lang="en-US" altLang="zh-TW" sz="2000" dirty="0">
                <a:cs typeface="Times New Roman" pitchFamily="18" charset="0"/>
              </a:rPr>
              <a:t>10.  Implementation and practice </a:t>
            </a:r>
          </a:p>
          <a:p>
            <a:pPr lvl="1">
              <a:buNone/>
            </a:pPr>
            <a:r>
              <a:rPr lang="en-US" altLang="zh-TW" sz="2000" dirty="0">
                <a:cs typeface="Times New Roman" pitchFamily="18" charset="0"/>
              </a:rPr>
              <a:t>1.   Graphics data set </a:t>
            </a:r>
          </a:p>
          <a:p>
            <a:pPr lvl="1">
              <a:buNone/>
            </a:pPr>
            <a:r>
              <a:rPr lang="en-US" altLang="zh-TW" sz="2000" dirty="0">
                <a:cs typeface="Times New Roman" pitchFamily="18" charset="0"/>
              </a:rPr>
              <a:t>2.   How to quickly construct the 3D model data of the world for 3D graphics/AR/VR? </a:t>
            </a:r>
          </a:p>
          <a:p>
            <a:pPr lvl="1">
              <a:buNone/>
            </a:pPr>
            <a:r>
              <a:rPr lang="en-US" altLang="zh-TW" sz="2000" dirty="0">
                <a:cs typeface="Times New Roman" pitchFamily="18" charset="0"/>
              </a:rPr>
              <a:t>3.   Modeling methods and tools </a:t>
            </a:r>
          </a:p>
          <a:p>
            <a:pPr>
              <a:buNone/>
            </a:pPr>
            <a:r>
              <a:rPr lang="en-US" altLang="zh-TW" sz="2000" dirty="0">
                <a:cs typeface="Times New Roman" pitchFamily="18" charset="0"/>
              </a:rPr>
              <a:t>11.  Demonstration and Term Projects</a:t>
            </a: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4</a:t>
            </a:fld>
            <a:endParaRPr lang="zh-TW" altLang="en-US"/>
          </a:p>
        </p:txBody>
      </p:sp>
    </p:spTree>
    <p:extLst>
      <p:ext uri="{BB962C8B-B14F-4D97-AF65-F5344CB8AC3E}">
        <p14:creationId xmlns:p14="http://schemas.microsoft.com/office/powerpoint/2010/main" val="1281679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sz="4000" dirty="0" smtClean="0"/>
              <a:t>1000 </a:t>
            </a:r>
            <a:r>
              <a:rPr lang="zh-TW" altLang="en-US" sz="4000" dirty="0" smtClean="0"/>
              <a:t>元 鈔票 背面 動物</a:t>
            </a:r>
            <a:r>
              <a:rPr lang="en-US" altLang="zh-TW" dirty="0" smtClean="0"/>
              <a:t/>
            </a:r>
            <a:br>
              <a:rPr lang="en-US" altLang="zh-TW" dirty="0" smtClean="0"/>
            </a:br>
            <a:r>
              <a:rPr lang="zh-TW" altLang="en-US" sz="3600" dirty="0" smtClean="0"/>
              <a:t>台灣</a:t>
            </a:r>
            <a:r>
              <a:rPr lang="zh-TW" altLang="en-US" sz="3600" dirty="0"/>
              <a:t>帝雉、黑長尾雉</a:t>
            </a:r>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8312" y="1844824"/>
            <a:ext cx="8724168" cy="3998577"/>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40</a:t>
            </a:fld>
            <a:endParaRPr lang="zh-TW" altLang="en-US"/>
          </a:p>
        </p:txBody>
      </p:sp>
    </p:spTree>
    <p:extLst>
      <p:ext uri="{BB962C8B-B14F-4D97-AF65-F5344CB8AC3E}">
        <p14:creationId xmlns:p14="http://schemas.microsoft.com/office/powerpoint/2010/main" val="41164043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(Floyd-Steinberg) Error Diffusion Dithering</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41</a:t>
            </a:fld>
            <a:endParaRPr lang="zh-TW" altLang="en-US"/>
          </a:p>
        </p:txBody>
      </p:sp>
      <p:sp>
        <p:nvSpPr>
          <p:cNvPr id="5" name="內容版面配置區 2"/>
          <p:cNvSpPr>
            <a:spLocks noGrp="1"/>
          </p:cNvSpPr>
          <p:nvPr>
            <p:ph idx="1"/>
          </p:nvPr>
        </p:nvSpPr>
        <p:spPr>
          <a:xfrm>
            <a:off x="457200" y="1600200"/>
            <a:ext cx="8229600" cy="4525963"/>
          </a:xfrm>
        </p:spPr>
        <p:txBody>
          <a:bodyPr/>
          <a:lstStyle/>
          <a:p>
            <a:r>
              <a:rPr lang="en-US" altLang="zh-TW" dirty="0"/>
              <a:t>Error diffusion pattern: </a:t>
            </a:r>
            <a:endParaRPr lang="zh-TW" altLang="zh-TW" dirty="0"/>
          </a:p>
          <a:p>
            <a:endParaRPr lang="zh-TW" altLang="en-US" dirty="0"/>
          </a:p>
        </p:txBody>
      </p:sp>
      <p:pic>
        <p:nvPicPr>
          <p:cNvPr id="6" name="圖片 5" descr="FSTEIB1.GIF"/>
          <p:cNvPicPr>
            <a:picLocks noChangeAspect="1"/>
          </p:cNvPicPr>
          <p:nvPr/>
        </p:nvPicPr>
        <p:blipFill>
          <a:blip r:embed="rId2" cstate="print"/>
          <a:stretch>
            <a:fillRect/>
          </a:stretch>
        </p:blipFill>
        <p:spPr>
          <a:xfrm>
            <a:off x="1403648" y="2708920"/>
            <a:ext cx="1818496" cy="1748554"/>
          </a:xfrm>
          <a:prstGeom prst="rect">
            <a:avLst/>
          </a:prstGeom>
        </p:spPr>
      </p:pic>
      <p:pic>
        <p:nvPicPr>
          <p:cNvPr id="7" name="圖片 6" descr="FSTEIB2.GIF"/>
          <p:cNvPicPr>
            <a:picLocks noChangeAspect="1"/>
          </p:cNvPicPr>
          <p:nvPr/>
        </p:nvPicPr>
        <p:blipFill>
          <a:blip r:embed="rId3" cstate="print"/>
          <a:stretch>
            <a:fillRect/>
          </a:stretch>
        </p:blipFill>
        <p:spPr>
          <a:xfrm>
            <a:off x="5436096" y="2780928"/>
            <a:ext cx="1798320" cy="1143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Error Diffusion Dithering: example</a:t>
            </a:r>
            <a:endParaRPr lang="zh-TW" altLang="en-US" dirty="0"/>
          </a:p>
        </p:txBody>
      </p:sp>
      <p:sp>
        <p:nvSpPr>
          <p:cNvPr id="3" name="內容版面配置區 2"/>
          <p:cNvSpPr>
            <a:spLocks noGrp="1"/>
          </p:cNvSpPr>
          <p:nvPr>
            <p:ph idx="1"/>
          </p:nvPr>
        </p:nvSpPr>
        <p:spPr/>
        <p:txBody>
          <a:bodyPr/>
          <a:lstStyle/>
          <a:p>
            <a:r>
              <a:rPr lang="en-US" altLang="zh-TW" dirty="0" smtClean="0"/>
              <a:t>How to approximate such an array if we have elements of the form 2xN only? </a:t>
            </a:r>
            <a:br>
              <a:rPr lang="en-US" altLang="zh-TW" dirty="0" smtClean="0"/>
            </a:br>
            <a:r>
              <a:rPr lang="en-US" altLang="zh-TW" dirty="0" smtClean="0"/>
              <a:t>(i.e. 0,2,4,6,8,10, etc.) (initial approximation </a:t>
            </a:r>
          </a:p>
          <a:p>
            <a:r>
              <a:rPr lang="en-US" altLang="zh-TW" dirty="0"/>
              <a:t> </a:t>
            </a:r>
            <a:r>
              <a:rPr lang="en-US" altLang="zh-TW" dirty="0" smtClean="0"/>
              <a:t>                                            by lower bound)</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42</a:t>
            </a:fld>
            <a:endParaRPr lang="zh-TW" altLang="en-US"/>
          </a:p>
        </p:txBody>
      </p:sp>
      <p:graphicFrame>
        <p:nvGraphicFramePr>
          <p:cNvPr id="5" name="物件 4"/>
          <p:cNvGraphicFramePr>
            <a:graphicFrameLocks noChangeAspect="1"/>
          </p:cNvGraphicFramePr>
          <p:nvPr/>
        </p:nvGraphicFramePr>
        <p:xfrm>
          <a:off x="642421" y="4869160"/>
          <a:ext cx="7818011" cy="1440160"/>
        </p:xfrm>
        <a:graphic>
          <a:graphicData uri="http://schemas.openxmlformats.org/presentationml/2006/ole">
            <mc:AlternateContent xmlns:mc="http://schemas.openxmlformats.org/markup-compatibility/2006">
              <mc:Choice xmlns:v="urn:schemas-microsoft-com:vml" Requires="v">
                <p:oleObj spid="_x0000_s1396" name="方程式" r:id="rId3" imgW="3860640" imgH="711000" progId="Equation.3">
                  <p:embed/>
                </p:oleObj>
              </mc:Choice>
              <mc:Fallback>
                <p:oleObj name="方程式" r:id="rId3" imgW="3860640" imgH="711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21" y="4869160"/>
                        <a:ext cx="7818011" cy="1440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611560" y="3212976"/>
          <a:ext cx="1501378" cy="1528676"/>
        </p:xfrm>
        <a:graphic>
          <a:graphicData uri="http://schemas.openxmlformats.org/presentationml/2006/ole">
            <mc:AlternateContent xmlns:mc="http://schemas.openxmlformats.org/markup-compatibility/2006">
              <mc:Choice xmlns:v="urn:schemas-microsoft-com:vml" Requires="v">
                <p:oleObj spid="_x0000_s1397" name="方程式" r:id="rId5" imgW="698400" imgH="711000" progId="Equation.3">
                  <p:embed/>
                </p:oleObj>
              </mc:Choice>
              <mc:Fallback>
                <p:oleObj name="方程式" r:id="rId5" imgW="698400" imgH="711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3212976"/>
                        <a:ext cx="1501378" cy="15286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字方塊 6"/>
          <p:cNvSpPr txBox="1"/>
          <p:nvPr/>
        </p:nvSpPr>
        <p:spPr>
          <a:xfrm>
            <a:off x="2411760" y="6309320"/>
            <a:ext cx="1656184" cy="369332"/>
          </a:xfrm>
          <a:prstGeom prst="rect">
            <a:avLst/>
          </a:prstGeom>
          <a:noFill/>
        </p:spPr>
        <p:txBody>
          <a:bodyPr wrap="square" rtlCol="0">
            <a:spAutoFit/>
          </a:bodyPr>
          <a:lstStyle/>
          <a:p>
            <a:pPr algn="ctr"/>
            <a:r>
              <a:rPr lang="en-US" altLang="zh-TW" dirty="0" smtClean="0"/>
              <a:t>error</a:t>
            </a:r>
            <a:endParaRPr lang="zh-TW" altLang="en-US" dirty="0"/>
          </a:p>
        </p:txBody>
      </p:sp>
      <p:sp>
        <p:nvSpPr>
          <p:cNvPr id="8" name="文字方塊 7"/>
          <p:cNvSpPr txBox="1"/>
          <p:nvPr/>
        </p:nvSpPr>
        <p:spPr>
          <a:xfrm>
            <a:off x="4427984" y="6309320"/>
            <a:ext cx="3888432" cy="369332"/>
          </a:xfrm>
          <a:prstGeom prst="rect">
            <a:avLst/>
          </a:prstGeom>
          <a:noFill/>
        </p:spPr>
        <p:txBody>
          <a:bodyPr wrap="square" rtlCol="0">
            <a:spAutoFit/>
          </a:bodyPr>
          <a:lstStyle/>
          <a:p>
            <a:pPr algn="ctr"/>
            <a:r>
              <a:rPr lang="en-US" altLang="zh-TW" dirty="0" smtClean="0"/>
              <a:t>intermediate calculation</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Impressionism</a:t>
            </a:r>
            <a:br>
              <a:rPr lang="en-US" altLang="zh-TW" dirty="0"/>
            </a:br>
            <a:endParaRPr lang="zh-TW" altLang="en-US" dirty="0"/>
          </a:p>
        </p:txBody>
      </p:sp>
      <p:sp>
        <p:nvSpPr>
          <p:cNvPr id="3" name="內容版面配置區 2"/>
          <p:cNvSpPr>
            <a:spLocks noGrp="1"/>
          </p:cNvSpPr>
          <p:nvPr>
            <p:ph idx="1"/>
          </p:nvPr>
        </p:nvSpPr>
        <p:spPr/>
        <p:txBody>
          <a:bodyPr/>
          <a:lstStyle/>
          <a:p>
            <a:r>
              <a:rPr lang="en-US" altLang="zh-TW" dirty="0"/>
              <a:t>Impressionist painting characteristics include relatively small, thin, yet visible brush strokes, </a:t>
            </a:r>
            <a:endParaRPr lang="en-US" altLang="zh-TW" dirty="0" smtClean="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43</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2724531"/>
            <a:ext cx="5184576" cy="4035261"/>
          </a:xfrm>
          <a:prstGeom prst="rect">
            <a:avLst/>
          </a:prstGeom>
        </p:spPr>
      </p:pic>
    </p:spTree>
    <p:extLst>
      <p:ext uri="{BB962C8B-B14F-4D97-AF65-F5344CB8AC3E}">
        <p14:creationId xmlns:p14="http://schemas.microsoft.com/office/powerpoint/2010/main" val="5329646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Geometrical Transformation</a:t>
            </a:r>
            <a:endParaRPr lang="zh-TW" altLang="en-US" dirty="0"/>
          </a:p>
        </p:txBody>
      </p:sp>
      <p:sp>
        <p:nvSpPr>
          <p:cNvPr id="3" name="內容版面配置區 2"/>
          <p:cNvSpPr>
            <a:spLocks noGrp="1"/>
          </p:cNvSpPr>
          <p:nvPr>
            <p:ph idx="1"/>
          </p:nvPr>
        </p:nvSpPr>
        <p:spPr>
          <a:xfrm>
            <a:off x="457200" y="1600200"/>
            <a:ext cx="8229600" cy="4781128"/>
          </a:xfrm>
        </p:spPr>
        <p:txBody>
          <a:bodyPr>
            <a:normAutofit fontScale="70000" lnSpcReduction="20000"/>
          </a:bodyPr>
          <a:lstStyle/>
          <a:p>
            <a:pPr>
              <a:buNone/>
            </a:pPr>
            <a:r>
              <a:rPr lang="en-US" altLang="zh-TW" b="1" dirty="0" smtClean="0"/>
              <a:t>Why homogeneous coordinate system?</a:t>
            </a:r>
          </a:p>
          <a:p>
            <a:pPr>
              <a:buNone/>
            </a:pPr>
            <a:endParaRPr lang="en-US" altLang="zh-TW" dirty="0" smtClean="0"/>
          </a:p>
          <a:p>
            <a:pPr>
              <a:buNone/>
            </a:pPr>
            <a:r>
              <a:rPr lang="en-US" altLang="zh-TW" sz="3400" dirty="0" smtClean="0"/>
              <a:t>Translation</a:t>
            </a:r>
          </a:p>
          <a:p>
            <a:pPr lvl="1"/>
            <a:r>
              <a:rPr lang="en-US" altLang="zh-TW" sz="3400" dirty="0" smtClean="0"/>
              <a:t>P'=T + P ...... (I)</a:t>
            </a:r>
          </a:p>
          <a:p>
            <a:pPr>
              <a:buNone/>
            </a:pPr>
            <a:r>
              <a:rPr lang="en-US" altLang="zh-TW" sz="3400" dirty="0" smtClean="0"/>
              <a:t>Scaling</a:t>
            </a:r>
          </a:p>
          <a:p>
            <a:pPr lvl="1"/>
            <a:r>
              <a:rPr lang="en-US" altLang="zh-TW" sz="3400" dirty="0" smtClean="0"/>
              <a:t>P'=S x P ...... (II)</a:t>
            </a:r>
          </a:p>
          <a:p>
            <a:pPr>
              <a:buNone/>
            </a:pPr>
            <a:r>
              <a:rPr lang="en-US" altLang="zh-TW" sz="3400" dirty="0" smtClean="0"/>
              <a:t>Rotation</a:t>
            </a:r>
          </a:p>
          <a:p>
            <a:pPr lvl="1"/>
            <a:r>
              <a:rPr lang="en-US" altLang="zh-TW" sz="3400" dirty="0" smtClean="0"/>
              <a:t>P'=R x P ......(III)</a:t>
            </a:r>
          </a:p>
          <a:p>
            <a:endParaRPr lang="en-US" altLang="zh-TW" sz="3400" dirty="0" smtClean="0"/>
          </a:p>
          <a:p>
            <a:pPr>
              <a:buNone/>
            </a:pPr>
            <a:r>
              <a:rPr lang="en-US" altLang="zh-TW" sz="3400" dirty="0" smtClean="0"/>
              <a:t>T : translation matrix </a:t>
            </a:r>
          </a:p>
          <a:p>
            <a:pPr>
              <a:buNone/>
            </a:pPr>
            <a:r>
              <a:rPr lang="en-US" altLang="zh-TW" sz="3400" dirty="0" smtClean="0"/>
              <a:t>S : scaling matrix </a:t>
            </a:r>
          </a:p>
          <a:p>
            <a:pPr>
              <a:buNone/>
            </a:pPr>
            <a:r>
              <a:rPr lang="en-US" altLang="zh-TW" sz="3400" dirty="0" smtClean="0"/>
              <a:t>R : rotation matrix </a:t>
            </a:r>
          </a:p>
          <a:p>
            <a:pPr>
              <a:buNone/>
            </a:pPr>
            <a:r>
              <a:rPr lang="en-US" altLang="zh-TW" sz="3400" dirty="0" smtClean="0"/>
              <a:t>(II) &amp; (III) are multiplications </a:t>
            </a:r>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44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3D Rotation &amp; Translation</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1405909"/>
            <a:ext cx="6192688" cy="5418601"/>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45</a:t>
            </a:fld>
            <a:endParaRPr lang="zh-TW" altLang="en-US"/>
          </a:p>
        </p:txBody>
      </p:sp>
    </p:spTree>
    <p:extLst>
      <p:ext uri="{BB962C8B-B14F-4D97-AF65-F5344CB8AC3E}">
        <p14:creationId xmlns:p14="http://schemas.microsoft.com/office/powerpoint/2010/main" val="3723437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Rotation axis: X, Y, Z</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3728" y="1586117"/>
            <a:ext cx="5112568" cy="4755045"/>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46</a:t>
            </a:fld>
            <a:endParaRPr lang="zh-TW" altLang="en-US"/>
          </a:p>
        </p:txBody>
      </p:sp>
    </p:spTree>
    <p:extLst>
      <p:ext uri="{BB962C8B-B14F-4D97-AF65-F5344CB8AC3E}">
        <p14:creationId xmlns:p14="http://schemas.microsoft.com/office/powerpoint/2010/main" val="29206530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Geometrical Transformation</a:t>
            </a:r>
            <a:endParaRPr lang="zh-TW" altLang="en-US" dirty="0"/>
          </a:p>
        </p:txBody>
      </p:sp>
      <p:sp>
        <p:nvSpPr>
          <p:cNvPr id="3" name="內容版面配置區 2"/>
          <p:cNvSpPr>
            <a:spLocks noGrp="1"/>
          </p:cNvSpPr>
          <p:nvPr>
            <p:ph idx="1"/>
          </p:nvPr>
        </p:nvSpPr>
        <p:spPr/>
        <p:txBody>
          <a:bodyPr/>
          <a:lstStyle/>
          <a:p>
            <a:r>
              <a:rPr lang="en-US" altLang="zh-TW" dirty="0" smtClean="0"/>
              <a:t>To be able to compose transformations, each point (</a:t>
            </a:r>
            <a:r>
              <a:rPr lang="en-US" altLang="zh-TW" dirty="0" err="1" smtClean="0"/>
              <a:t>x,y,z</a:t>
            </a:r>
            <a:r>
              <a:rPr lang="en-US" altLang="zh-TW" dirty="0" smtClean="0"/>
              <a:t>) is represented by (</a:t>
            </a:r>
            <a:r>
              <a:rPr lang="en-US" altLang="zh-TW" dirty="0" err="1" smtClean="0"/>
              <a:t>x,y,z,w</a:t>
            </a:r>
            <a:r>
              <a:rPr lang="en-US" altLang="zh-TW" dirty="0" smtClean="0"/>
              <a:t>) where w is usually 1. So, translation becomes</a:t>
            </a:r>
          </a:p>
          <a:p>
            <a:pPr>
              <a:buNone/>
            </a:pPr>
            <a:r>
              <a:rPr lang="en-US" altLang="zh-TW" dirty="0" smtClean="0"/>
              <a:t> </a:t>
            </a:r>
          </a:p>
          <a:p>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47</a:t>
            </a:fld>
            <a:endParaRPr lang="zh-TW" altLang="en-US"/>
          </a:p>
        </p:txBody>
      </p:sp>
      <p:graphicFrame>
        <p:nvGraphicFramePr>
          <p:cNvPr id="5" name="物件 4"/>
          <p:cNvGraphicFramePr>
            <a:graphicFrameLocks noChangeAspect="1"/>
          </p:cNvGraphicFramePr>
          <p:nvPr/>
        </p:nvGraphicFramePr>
        <p:xfrm>
          <a:off x="755576" y="3501008"/>
          <a:ext cx="5040560" cy="2880320"/>
        </p:xfrm>
        <a:graphic>
          <a:graphicData uri="http://schemas.openxmlformats.org/presentationml/2006/ole">
            <mc:AlternateContent xmlns:mc="http://schemas.openxmlformats.org/markup-compatibility/2006">
              <mc:Choice xmlns:v="urn:schemas-microsoft-com:vml" Requires="v">
                <p:oleObj spid="_x0000_s2420" name="方程式" r:id="rId3" imgW="1600200" imgH="914400" progId="Equation.3">
                  <p:embed/>
                </p:oleObj>
              </mc:Choice>
              <mc:Fallback>
                <p:oleObj name="方程式" r:id="rId3" imgW="1600200" imgH="914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501008"/>
                        <a:ext cx="5040560" cy="2880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6156176" y="4653136"/>
          <a:ext cx="2304256" cy="632541"/>
        </p:xfrm>
        <a:graphic>
          <a:graphicData uri="http://schemas.openxmlformats.org/presentationml/2006/ole">
            <mc:AlternateContent xmlns:mc="http://schemas.openxmlformats.org/markup-compatibility/2006">
              <mc:Choice xmlns:v="urn:schemas-microsoft-com:vml" Requires="v">
                <p:oleObj spid="_x0000_s2421" name="方程式" r:id="rId5" imgW="647640" imgH="177480" progId="Equation.3">
                  <p:embed/>
                </p:oleObj>
              </mc:Choice>
              <mc:Fallback>
                <p:oleObj name="方程式" r:id="rId5" imgW="647640" imgH="177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4653136"/>
                        <a:ext cx="2304256" cy="6325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3D rotation</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48</a:t>
            </a:fld>
            <a:endParaRPr lang="zh-TW" altLang="en-US"/>
          </a:p>
        </p:txBody>
      </p:sp>
      <p:graphicFrame>
        <p:nvGraphicFramePr>
          <p:cNvPr id="5" name="物件 4"/>
          <p:cNvGraphicFramePr>
            <a:graphicFrameLocks noChangeAspect="1"/>
          </p:cNvGraphicFramePr>
          <p:nvPr/>
        </p:nvGraphicFramePr>
        <p:xfrm>
          <a:off x="2339752" y="1628800"/>
          <a:ext cx="4248472" cy="1960833"/>
        </p:xfrm>
        <a:graphic>
          <a:graphicData uri="http://schemas.openxmlformats.org/presentationml/2006/ole">
            <mc:AlternateContent xmlns:mc="http://schemas.openxmlformats.org/markup-compatibility/2006">
              <mc:Choice xmlns:v="urn:schemas-microsoft-com:vml" Requires="v">
                <p:oleObj spid="_x0000_s3629" name="方程式" r:id="rId3" imgW="1981080" imgH="914400" progId="Equation.3">
                  <p:embed/>
                </p:oleObj>
              </mc:Choice>
              <mc:Fallback>
                <p:oleObj name="方程式" r:id="rId3" imgW="1981080" imgH="914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628800"/>
                        <a:ext cx="4248472" cy="19608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251520" y="4132733"/>
          <a:ext cx="4329112" cy="1960563"/>
        </p:xfrm>
        <a:graphic>
          <a:graphicData uri="http://schemas.openxmlformats.org/presentationml/2006/ole">
            <mc:AlternateContent xmlns:mc="http://schemas.openxmlformats.org/markup-compatibility/2006">
              <mc:Choice xmlns:v="urn:schemas-microsoft-com:vml" Requires="v">
                <p:oleObj spid="_x0000_s3630" name="方程式" r:id="rId5" imgW="2019240" imgH="914400" progId="Equation.3">
                  <p:embed/>
                </p:oleObj>
              </mc:Choice>
              <mc:Fallback>
                <p:oleObj name="方程式" r:id="rId5" imgW="2019240" imgH="914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4132733"/>
                        <a:ext cx="4329112" cy="196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4743450" y="4132263"/>
          <a:ext cx="4273550" cy="1960562"/>
        </p:xfrm>
        <a:graphic>
          <a:graphicData uri="http://schemas.openxmlformats.org/presentationml/2006/ole">
            <mc:AlternateContent xmlns:mc="http://schemas.openxmlformats.org/markup-compatibility/2006">
              <mc:Choice xmlns:v="urn:schemas-microsoft-com:vml" Requires="v">
                <p:oleObj spid="_x0000_s3631" name="方程式" r:id="rId7" imgW="1993680" imgH="914400" progId="Equation.3">
                  <p:embed/>
                </p:oleObj>
              </mc:Choice>
              <mc:Fallback>
                <p:oleObj name="方程式" r:id="rId7" imgW="1993680" imgH="9144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3450" y="4132263"/>
                        <a:ext cx="4273550" cy="1960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3D Translation &amp; Scaling</a:t>
            </a:r>
            <a:endParaRPr lang="zh-TW" altLang="en-US" dirty="0"/>
          </a:p>
        </p:txBody>
      </p:sp>
      <p:sp>
        <p:nvSpPr>
          <p:cNvPr id="3" name="內容版面配置區 2"/>
          <p:cNvSpPr>
            <a:spLocks noGrp="1"/>
          </p:cNvSpPr>
          <p:nvPr>
            <p:ph idx="1"/>
          </p:nvPr>
        </p:nvSpPr>
        <p:spPr>
          <a:xfrm>
            <a:off x="457200" y="1600201"/>
            <a:ext cx="8229600" cy="748680"/>
          </a:xfrm>
        </p:spPr>
        <p:txBody>
          <a:bodyPr/>
          <a:lstStyle/>
          <a:p>
            <a:r>
              <a:rPr lang="en-US" altLang="zh-TW" dirty="0" smtClean="0"/>
              <a:t>Translation</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49</a:t>
            </a:fld>
            <a:endParaRPr lang="zh-TW" altLang="en-US"/>
          </a:p>
        </p:txBody>
      </p:sp>
      <p:graphicFrame>
        <p:nvGraphicFramePr>
          <p:cNvPr id="5" name="物件 4"/>
          <p:cNvGraphicFramePr>
            <a:graphicFrameLocks noChangeAspect="1"/>
          </p:cNvGraphicFramePr>
          <p:nvPr/>
        </p:nvGraphicFramePr>
        <p:xfrm>
          <a:off x="1412875" y="1746250"/>
          <a:ext cx="5238750" cy="2259013"/>
        </p:xfrm>
        <a:graphic>
          <a:graphicData uri="http://schemas.openxmlformats.org/presentationml/2006/ole">
            <mc:AlternateContent xmlns:mc="http://schemas.openxmlformats.org/markup-compatibility/2006">
              <mc:Choice xmlns:v="urn:schemas-microsoft-com:vml" Requires="v">
                <p:oleObj spid="_x0000_s4468" name="方程式" r:id="rId3" imgW="2120760" imgH="914400" progId="Equation.3">
                  <p:embed/>
                </p:oleObj>
              </mc:Choice>
              <mc:Fallback>
                <p:oleObj name="方程式" r:id="rId3" imgW="2120760" imgH="914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75" y="1746250"/>
                        <a:ext cx="5238750" cy="225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內容版面配置區 2"/>
          <p:cNvSpPr txBox="1">
            <a:spLocks/>
          </p:cNvSpPr>
          <p:nvPr/>
        </p:nvSpPr>
        <p:spPr>
          <a:xfrm>
            <a:off x="467544" y="4293096"/>
            <a:ext cx="8229600" cy="74868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3200" b="0" i="0" u="none" strike="noStrike" kern="1200" cap="none" spc="0" normalizeH="0" baseline="0" noProof="0" dirty="0" smtClean="0">
                <a:ln>
                  <a:noFill/>
                </a:ln>
                <a:solidFill>
                  <a:schemeClr val="tx1"/>
                </a:solidFill>
                <a:effectLst/>
                <a:uLnTx/>
                <a:uFillTx/>
                <a:latin typeface="+mn-lt"/>
                <a:ea typeface="+mn-ea"/>
                <a:cs typeface="+mn-cs"/>
              </a:rPr>
              <a:t>Scaling</a:t>
            </a:r>
            <a:endParaRPr kumimoji="0" lang="zh-TW" altLang="en-US" sz="32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4099" name="Object 3"/>
          <p:cNvGraphicFramePr>
            <a:graphicFrameLocks noChangeAspect="1"/>
          </p:cNvGraphicFramePr>
          <p:nvPr/>
        </p:nvGraphicFramePr>
        <p:xfrm>
          <a:off x="1241425" y="4365625"/>
          <a:ext cx="5581650" cy="2259013"/>
        </p:xfrm>
        <a:graphic>
          <a:graphicData uri="http://schemas.openxmlformats.org/presentationml/2006/ole">
            <mc:AlternateContent xmlns:mc="http://schemas.openxmlformats.org/markup-compatibility/2006">
              <mc:Choice xmlns:v="urn:schemas-microsoft-com:vml" Requires="v">
                <p:oleObj spid="_x0000_s4469" name="方程式" r:id="rId5" imgW="2260440" imgH="914400" progId="Equation.3">
                  <p:embed/>
                </p:oleObj>
              </mc:Choice>
              <mc:Fallback>
                <p:oleObj name="方程式" r:id="rId5" imgW="2260440" imgH="914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425" y="4365625"/>
                        <a:ext cx="5581650" cy="225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Learning experience</a:t>
            </a:r>
            <a:endParaRPr lang="zh-TW" altLang="en-US" dirty="0"/>
          </a:p>
        </p:txBody>
      </p:sp>
      <p:sp>
        <p:nvSpPr>
          <p:cNvPr id="3" name="Content Placeholder 2"/>
          <p:cNvSpPr>
            <a:spLocks noGrp="1"/>
          </p:cNvSpPr>
          <p:nvPr>
            <p:ph idx="1"/>
          </p:nvPr>
        </p:nvSpPr>
        <p:spPr/>
        <p:txBody>
          <a:bodyPr>
            <a:normAutofit fontScale="77500" lnSpcReduction="20000"/>
          </a:bodyPr>
          <a:lstStyle/>
          <a:p>
            <a:r>
              <a:rPr lang="en-US" altLang="zh-TW" b="1" dirty="0" smtClean="0"/>
              <a:t>Engage </a:t>
            </a:r>
            <a:r>
              <a:rPr lang="en-US" altLang="zh-TW" b="1" dirty="0"/>
              <a:t>Students Immediately with 3D Material: </a:t>
            </a:r>
            <a:r>
              <a:rPr lang="en-US" altLang="zh-TW" dirty="0"/>
              <a:t>A top-down, programming-oriented approach allows for coverage of engaging 3D material early in the course so students immediately begin to create their own graphics.</a:t>
            </a:r>
          </a:p>
          <a:p>
            <a:r>
              <a:rPr lang="en-US" altLang="zh-TW" b="1" dirty="0"/>
              <a:t>Introduce Computer Graphics Programming with </a:t>
            </a:r>
            <a:r>
              <a:rPr lang="en-US" altLang="zh-TW" b="1" dirty="0" err="1"/>
              <a:t>WebGL</a:t>
            </a:r>
            <a:r>
              <a:rPr lang="en-US" altLang="zh-TW" b="1" dirty="0"/>
              <a:t> and JavaScript:</a:t>
            </a:r>
            <a:r>
              <a:rPr lang="en-US" altLang="zh-TW" dirty="0"/>
              <a:t> </a:t>
            </a:r>
            <a:r>
              <a:rPr lang="en-US" altLang="zh-TW" dirty="0" err="1"/>
              <a:t>WebGL</a:t>
            </a:r>
            <a:r>
              <a:rPr lang="en-US" altLang="zh-TW" dirty="0"/>
              <a:t> is not only fully </a:t>
            </a:r>
            <a:r>
              <a:rPr lang="en-US" altLang="zh-TW" dirty="0" err="1"/>
              <a:t>shader</a:t>
            </a:r>
            <a:r>
              <a:rPr lang="en-US" altLang="zh-TW" dirty="0"/>
              <a:t>-based</a:t>
            </a:r>
            <a:r>
              <a:rPr lang="en-US" altLang="zh-TW" dirty="0" smtClean="0"/>
              <a:t>–</a:t>
            </a:r>
            <a:r>
              <a:rPr lang="zh-TW" altLang="en-US" dirty="0" smtClean="0"/>
              <a:t> </a:t>
            </a:r>
            <a:r>
              <a:rPr lang="en-US" altLang="zh-TW" dirty="0" smtClean="0"/>
              <a:t>each </a:t>
            </a:r>
            <a:r>
              <a:rPr lang="en-US" altLang="zh-TW" dirty="0"/>
              <a:t>application must provide at least a vertex </a:t>
            </a:r>
            <a:r>
              <a:rPr lang="en-US" altLang="zh-TW" dirty="0" err="1"/>
              <a:t>shader</a:t>
            </a:r>
            <a:r>
              <a:rPr lang="en-US" altLang="zh-TW" dirty="0"/>
              <a:t> and a fragment </a:t>
            </a:r>
            <a:r>
              <a:rPr lang="en-US" altLang="zh-TW" dirty="0" err="1"/>
              <a:t>shader</a:t>
            </a:r>
            <a:r>
              <a:rPr lang="en-US" altLang="zh-TW" dirty="0"/>
              <a:t>–but also a version that works within the latest web browsers</a:t>
            </a:r>
            <a:r>
              <a:rPr lang="en-US" altLang="zh-TW" dirty="0" smtClean="0"/>
              <a:t>.</a:t>
            </a:r>
          </a:p>
          <a:p>
            <a:r>
              <a:rPr lang="en-US" altLang="zh-TW" b="1" dirty="0" smtClean="0"/>
              <a:t>Create games by example</a:t>
            </a:r>
            <a:r>
              <a:rPr lang="en-US" altLang="zh-TW" dirty="0" smtClean="0"/>
              <a:t>: to modify an existing program in Unity3D, and then create an interesting game/animation of your own.</a:t>
            </a:r>
            <a:endParaRPr lang="en-US" altLang="zh-TW" dirty="0"/>
          </a:p>
          <a:p>
            <a:endParaRPr lang="zh-TW" altLang="en-US" dirty="0"/>
          </a:p>
        </p:txBody>
      </p:sp>
    </p:spTree>
    <p:extLst>
      <p:ext uri="{BB962C8B-B14F-4D97-AF65-F5344CB8AC3E}">
        <p14:creationId xmlns:p14="http://schemas.microsoft.com/office/powerpoint/2010/main" val="10498920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364079C3-0BB6-4934-AFF9-3936040D4617}" type="slidenum">
              <a:rPr lang="es-ES" altLang="zh-TW" sz="1000">
                <a:latin typeface="Arial" panose="020B0604020202020204" pitchFamily="34" charset="0"/>
              </a:rPr>
              <a:pPr lvl="1"/>
              <a:t>50</a:t>
            </a:fld>
            <a:endParaRPr lang="es-ES" altLang="zh-TW" sz="1000">
              <a:latin typeface="Arial" panose="020B0604020202020204" pitchFamily="34" charset="0"/>
            </a:endParaRPr>
          </a:p>
        </p:txBody>
      </p:sp>
      <p:sp>
        <p:nvSpPr>
          <p:cNvPr id="34819" name="Rectangle 2"/>
          <p:cNvSpPr>
            <a:spLocks noGrp="1" noChangeArrowheads="1"/>
          </p:cNvSpPr>
          <p:nvPr>
            <p:ph type="title"/>
          </p:nvPr>
        </p:nvSpPr>
        <p:spPr/>
        <p:txBody>
          <a:bodyPr/>
          <a:lstStyle/>
          <a:p>
            <a:r>
              <a:rPr lang="en-US" altLang="zh-TW" smtClean="0">
                <a:ea typeface="ＭＳ Ｐゴシック" panose="020B0600070205080204" pitchFamily="34" charset="-128"/>
              </a:rPr>
              <a:t>Scaling</a:t>
            </a:r>
          </a:p>
        </p:txBody>
      </p:sp>
      <p:pic>
        <p:nvPicPr>
          <p:cNvPr id="34820" name="Picture 5" descr="\\Angel\BOOK\OpenGL\Paul Final\Art\jpeg\AN04F4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209800"/>
            <a:ext cx="3203575" cy="34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4821" name="Object 2"/>
          <p:cNvGraphicFramePr>
            <a:graphicFrameLocks noChangeAspect="1"/>
          </p:cNvGraphicFramePr>
          <p:nvPr/>
        </p:nvGraphicFramePr>
        <p:xfrm>
          <a:off x="3352800" y="4038600"/>
          <a:ext cx="2438400" cy="2116138"/>
        </p:xfrm>
        <a:graphic>
          <a:graphicData uri="http://schemas.openxmlformats.org/presentationml/2006/ole">
            <mc:AlternateContent xmlns:mc="http://schemas.openxmlformats.org/markup-compatibility/2006">
              <mc:Choice xmlns:v="urn:schemas-microsoft-com:vml" Requires="v">
                <p:oleObj spid="_x0000_s11277" name="Equation" r:id="rId5" imgW="1054100" imgH="914400" progId="Equation.3">
                  <p:embed/>
                </p:oleObj>
              </mc:Choice>
              <mc:Fallback>
                <p:oleObj name="Equation" r:id="rId5" imgW="1054100" imgH="914400" progId="Equation.3">
                  <p:embed/>
                  <p:pic>
                    <p:nvPicPr>
                      <p:cNvPr id="34821"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038600"/>
                        <a:ext cx="2438400" cy="211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22" name="Text Box 8"/>
          <p:cNvSpPr>
            <a:spLocks noGrp="1" noChangeArrowheads="1"/>
          </p:cNvSpPr>
          <p:nvPr>
            <p:ph type="body" idx="1"/>
          </p:nvPr>
        </p:nvSpPr>
        <p:spPr>
          <a:xfrm>
            <a:off x="1447800" y="4876800"/>
            <a:ext cx="2209800" cy="609600"/>
          </a:xfrm>
          <a:noFill/>
        </p:spPr>
        <p:txBody>
          <a:bodyPr/>
          <a:lstStyle/>
          <a:p>
            <a:pPr>
              <a:spcBef>
                <a:spcPct val="0"/>
              </a:spcBef>
              <a:buFontTx/>
              <a:buNone/>
            </a:pPr>
            <a:r>
              <a:rPr lang="en-US" altLang="zh-TW" sz="2000" b="1" smtClean="0">
                <a:latin typeface="Times New Roman" panose="02020603050405020304" pitchFamily="18" charset="0"/>
                <a:ea typeface="ＭＳ Ｐゴシック" panose="020B0600070205080204" pitchFamily="34" charset="-128"/>
              </a:rPr>
              <a:t>S </a:t>
            </a:r>
            <a:r>
              <a:rPr lang="en-US" altLang="zh-TW" sz="2000" smtClean="0">
                <a:latin typeface="Times New Roman" panose="02020603050405020304" pitchFamily="18" charset="0"/>
                <a:ea typeface="ＭＳ Ｐゴシック" panose="020B0600070205080204" pitchFamily="34" charset="-128"/>
              </a:rPr>
              <a:t>= </a:t>
            </a:r>
            <a:r>
              <a:rPr lang="en-US" altLang="zh-TW" sz="2000" b="1" smtClean="0">
                <a:latin typeface="Times New Roman" panose="02020603050405020304" pitchFamily="18" charset="0"/>
                <a:ea typeface="ＭＳ Ｐゴシック" panose="020B0600070205080204" pitchFamily="34" charset="-128"/>
              </a:rPr>
              <a:t>S</a:t>
            </a:r>
            <a:r>
              <a:rPr lang="en-US" altLang="zh-TW" sz="2000" smtClean="0">
                <a:latin typeface="Times New Roman" panose="02020603050405020304" pitchFamily="18" charset="0"/>
                <a:ea typeface="ＭＳ Ｐゴシック" panose="020B0600070205080204" pitchFamily="34" charset="-128"/>
              </a:rPr>
              <a:t>(s</a:t>
            </a:r>
            <a:r>
              <a:rPr lang="en-US" altLang="zh-TW" sz="2000" baseline="-25000" smtClean="0">
                <a:latin typeface="Times New Roman" panose="02020603050405020304" pitchFamily="18" charset="0"/>
                <a:ea typeface="ＭＳ Ｐゴシック" panose="020B0600070205080204" pitchFamily="34" charset="-128"/>
              </a:rPr>
              <a:t>x</a:t>
            </a:r>
            <a:r>
              <a:rPr lang="en-US" altLang="zh-TW" sz="2000" smtClean="0">
                <a:latin typeface="Times New Roman" panose="02020603050405020304" pitchFamily="18" charset="0"/>
                <a:ea typeface="ＭＳ Ｐゴシック" panose="020B0600070205080204" pitchFamily="34" charset="-128"/>
              </a:rPr>
              <a:t>, s</a:t>
            </a:r>
            <a:r>
              <a:rPr lang="en-US" altLang="zh-TW" sz="2000" baseline="-25000" smtClean="0">
                <a:latin typeface="Times New Roman" panose="02020603050405020304" pitchFamily="18" charset="0"/>
                <a:ea typeface="ＭＳ Ｐゴシック" panose="020B0600070205080204" pitchFamily="34" charset="-128"/>
              </a:rPr>
              <a:t>y</a:t>
            </a:r>
            <a:r>
              <a:rPr lang="en-US" altLang="zh-TW" sz="2000" smtClean="0">
                <a:latin typeface="Times New Roman" panose="02020603050405020304" pitchFamily="18" charset="0"/>
                <a:ea typeface="ＭＳ Ｐゴシック" panose="020B0600070205080204" pitchFamily="34" charset="-128"/>
              </a:rPr>
              <a:t>, s</a:t>
            </a:r>
            <a:r>
              <a:rPr lang="en-US" altLang="zh-TW" sz="2000" baseline="-25000" smtClean="0">
                <a:latin typeface="Times New Roman" panose="02020603050405020304" pitchFamily="18" charset="0"/>
                <a:ea typeface="ＭＳ Ｐゴシック" panose="020B0600070205080204" pitchFamily="34" charset="-128"/>
              </a:rPr>
              <a:t>z</a:t>
            </a:r>
            <a:r>
              <a:rPr lang="en-US" altLang="zh-TW" sz="2000" smtClean="0">
                <a:latin typeface="Times New Roman" panose="02020603050405020304" pitchFamily="18" charset="0"/>
                <a:ea typeface="ＭＳ Ｐゴシック" panose="020B0600070205080204" pitchFamily="34" charset="-128"/>
              </a:rPr>
              <a:t>) =</a:t>
            </a:r>
          </a:p>
        </p:txBody>
      </p:sp>
      <p:sp>
        <p:nvSpPr>
          <p:cNvPr id="34823" name="Text Box 9"/>
          <p:cNvSpPr txBox="1">
            <a:spLocks noChangeArrowheads="1"/>
          </p:cNvSpPr>
          <p:nvPr/>
        </p:nvSpPr>
        <p:spPr bwMode="auto">
          <a:xfrm>
            <a:off x="2286000" y="2133600"/>
            <a:ext cx="10048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x’=s</a:t>
            </a:r>
            <a:r>
              <a:rPr lang="en-US" altLang="zh-TW" baseline="-25000"/>
              <a:t>x</a:t>
            </a:r>
            <a:r>
              <a:rPr lang="en-US" altLang="zh-TW"/>
              <a:t>x</a:t>
            </a:r>
          </a:p>
          <a:p>
            <a:r>
              <a:rPr lang="en-US" altLang="zh-TW"/>
              <a:t>y’=s</a:t>
            </a:r>
            <a:r>
              <a:rPr lang="en-US" altLang="zh-TW" baseline="-25000"/>
              <a:t>y</a:t>
            </a:r>
            <a:r>
              <a:rPr lang="en-US" altLang="zh-TW"/>
              <a:t>y</a:t>
            </a:r>
          </a:p>
          <a:p>
            <a:r>
              <a:rPr lang="en-US" altLang="zh-TW"/>
              <a:t>z’=s</a:t>
            </a:r>
            <a:r>
              <a:rPr lang="en-US" altLang="zh-TW" baseline="-25000"/>
              <a:t>z</a:t>
            </a:r>
            <a:r>
              <a:rPr lang="en-US" altLang="zh-TW"/>
              <a:t>z</a:t>
            </a:r>
          </a:p>
        </p:txBody>
      </p:sp>
      <p:sp>
        <p:nvSpPr>
          <p:cNvPr id="34824" name="Text Box 10"/>
          <p:cNvSpPr txBox="1">
            <a:spLocks noChangeArrowheads="1"/>
          </p:cNvSpPr>
          <p:nvPr/>
        </p:nvSpPr>
        <p:spPr bwMode="auto">
          <a:xfrm>
            <a:off x="2286000" y="3429000"/>
            <a:ext cx="966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b="1"/>
              <a:t>p</a:t>
            </a:r>
            <a:r>
              <a:rPr lang="en-US" altLang="zh-TW"/>
              <a:t>’=</a:t>
            </a:r>
            <a:r>
              <a:rPr lang="en-US" altLang="zh-TW" b="1"/>
              <a:t>Sp</a:t>
            </a:r>
          </a:p>
        </p:txBody>
      </p:sp>
      <p:sp>
        <p:nvSpPr>
          <p:cNvPr id="34825" name="Text Box 11"/>
          <p:cNvSpPr txBox="1">
            <a:spLocks noChangeArrowheads="1"/>
          </p:cNvSpPr>
          <p:nvPr/>
        </p:nvSpPr>
        <p:spPr bwMode="auto">
          <a:xfrm>
            <a:off x="155575" y="1522413"/>
            <a:ext cx="7796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latin typeface="Arial" panose="020B0604020202020204" pitchFamily="34" charset="0"/>
              </a:rPr>
              <a:t>Expand or contract along each axis (fixed point of origin)</a:t>
            </a:r>
          </a:p>
        </p:txBody>
      </p:sp>
      <p:sp>
        <p:nvSpPr>
          <p:cNvPr id="34826" name="Footer Placeholder 9"/>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27650096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4ACD10DD-DCCF-48E0-89C7-BE49011772E8}" type="slidenum">
              <a:rPr lang="es-ES" altLang="zh-TW" sz="1000">
                <a:latin typeface="Arial" panose="020B0604020202020204" pitchFamily="34" charset="0"/>
              </a:rPr>
              <a:pPr lvl="1"/>
              <a:t>51</a:t>
            </a:fld>
            <a:endParaRPr lang="es-ES" altLang="zh-TW" sz="1000">
              <a:latin typeface="Arial" panose="020B0604020202020204" pitchFamily="34" charset="0"/>
            </a:endParaRPr>
          </a:p>
        </p:txBody>
      </p:sp>
      <p:pic>
        <p:nvPicPr>
          <p:cNvPr id="36867" name="Picture 5" descr="\\Angel\BOOK\OpenGL\Paul Final\Art\jpeg\AN04F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981200"/>
            <a:ext cx="3778250"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altLang="zh-TW" smtClean="0">
                <a:ea typeface="ＭＳ Ｐゴシック" panose="020B0600070205080204" pitchFamily="34" charset="-128"/>
              </a:rPr>
              <a:t>Reflection</a:t>
            </a:r>
          </a:p>
        </p:txBody>
      </p:sp>
      <p:sp>
        <p:nvSpPr>
          <p:cNvPr id="36869" name="Rectangle 3"/>
          <p:cNvSpPr>
            <a:spLocks noGrp="1" noChangeArrowheads="1"/>
          </p:cNvSpPr>
          <p:nvPr>
            <p:ph type="body" idx="1"/>
          </p:nvPr>
        </p:nvSpPr>
        <p:spPr/>
        <p:txBody>
          <a:bodyPr/>
          <a:lstStyle/>
          <a:p>
            <a:pPr>
              <a:buFontTx/>
              <a:buNone/>
            </a:pPr>
            <a:r>
              <a:rPr lang="en-US" altLang="zh-TW" smtClean="0">
                <a:ea typeface="ＭＳ Ｐゴシック" panose="020B0600070205080204" pitchFamily="34" charset="-128"/>
              </a:rPr>
              <a:t>corresponds to negative scale factors</a:t>
            </a:r>
          </a:p>
        </p:txBody>
      </p:sp>
      <p:sp>
        <p:nvSpPr>
          <p:cNvPr id="36870" name="Text Box 6"/>
          <p:cNvSpPr txBox="1">
            <a:spLocks noChangeArrowheads="1"/>
          </p:cNvSpPr>
          <p:nvPr/>
        </p:nvSpPr>
        <p:spPr bwMode="auto">
          <a:xfrm>
            <a:off x="6553200" y="2819400"/>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original</a:t>
            </a:r>
          </a:p>
        </p:txBody>
      </p:sp>
      <p:sp>
        <p:nvSpPr>
          <p:cNvPr id="36871" name="Text Box 7"/>
          <p:cNvSpPr txBox="1">
            <a:spLocks noChangeArrowheads="1"/>
          </p:cNvSpPr>
          <p:nvPr/>
        </p:nvSpPr>
        <p:spPr bwMode="auto">
          <a:xfrm>
            <a:off x="874713" y="2784475"/>
            <a:ext cx="1755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s</a:t>
            </a:r>
            <a:r>
              <a:rPr lang="en-US" altLang="zh-TW" baseline="-25000"/>
              <a:t>x</a:t>
            </a:r>
            <a:r>
              <a:rPr lang="en-US" altLang="zh-TW"/>
              <a:t> = -1 s</a:t>
            </a:r>
            <a:r>
              <a:rPr lang="en-US" altLang="zh-TW" baseline="-25000"/>
              <a:t>y</a:t>
            </a:r>
            <a:r>
              <a:rPr lang="en-US" altLang="zh-TW"/>
              <a:t> = 1</a:t>
            </a:r>
          </a:p>
        </p:txBody>
      </p:sp>
      <p:sp>
        <p:nvSpPr>
          <p:cNvPr id="36872" name="Text Box 8"/>
          <p:cNvSpPr txBox="1">
            <a:spLocks noChangeArrowheads="1"/>
          </p:cNvSpPr>
          <p:nvPr/>
        </p:nvSpPr>
        <p:spPr bwMode="auto">
          <a:xfrm>
            <a:off x="787400" y="4876800"/>
            <a:ext cx="1857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s</a:t>
            </a:r>
            <a:r>
              <a:rPr lang="en-US" altLang="zh-TW" baseline="-25000"/>
              <a:t>x</a:t>
            </a:r>
            <a:r>
              <a:rPr lang="en-US" altLang="zh-TW"/>
              <a:t> = -1 s</a:t>
            </a:r>
            <a:r>
              <a:rPr lang="en-US" altLang="zh-TW" baseline="-25000"/>
              <a:t>y</a:t>
            </a:r>
            <a:r>
              <a:rPr lang="en-US" altLang="zh-TW"/>
              <a:t> = -1</a:t>
            </a:r>
          </a:p>
        </p:txBody>
      </p:sp>
      <p:sp>
        <p:nvSpPr>
          <p:cNvPr id="36873" name="Text Box 9"/>
          <p:cNvSpPr txBox="1">
            <a:spLocks noChangeArrowheads="1"/>
          </p:cNvSpPr>
          <p:nvPr/>
        </p:nvSpPr>
        <p:spPr bwMode="auto">
          <a:xfrm>
            <a:off x="6248400" y="4876800"/>
            <a:ext cx="1755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s</a:t>
            </a:r>
            <a:r>
              <a:rPr lang="en-US" altLang="zh-TW" baseline="-25000"/>
              <a:t>x</a:t>
            </a:r>
            <a:r>
              <a:rPr lang="en-US" altLang="zh-TW"/>
              <a:t> = 1 s</a:t>
            </a:r>
            <a:r>
              <a:rPr lang="en-US" altLang="zh-TW" baseline="-25000"/>
              <a:t>y</a:t>
            </a:r>
            <a:r>
              <a:rPr lang="en-US" altLang="zh-TW"/>
              <a:t> = -1</a:t>
            </a:r>
          </a:p>
        </p:txBody>
      </p:sp>
      <p:sp>
        <p:nvSpPr>
          <p:cNvPr id="36874" name="Footer Placeholder 9"/>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13485983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More on Geometrical Transformations</a:t>
            </a:r>
            <a:endParaRPr lang="zh-TW" altLang="en-US" dirty="0"/>
          </a:p>
        </p:txBody>
      </p:sp>
      <p:sp>
        <p:nvSpPr>
          <p:cNvPr id="3" name="內容版面配置區 2"/>
          <p:cNvSpPr>
            <a:spLocks noGrp="1"/>
          </p:cNvSpPr>
          <p:nvPr>
            <p:ph idx="1"/>
          </p:nvPr>
        </p:nvSpPr>
        <p:spPr/>
        <p:txBody>
          <a:bodyPr/>
          <a:lstStyle/>
          <a:p>
            <a:r>
              <a:rPr lang="en-US" altLang="zh-TW" sz="2800" dirty="0" smtClean="0"/>
              <a:t>Affine transformation</a:t>
            </a:r>
          </a:p>
          <a:p>
            <a:pPr lvl="1"/>
            <a:r>
              <a:rPr lang="en-US" altLang="zh-TW" sz="2400" dirty="0" smtClean="0"/>
              <a:t>preserving parallelism of lines, but not lengths and angles. </a:t>
            </a:r>
          </a:p>
          <a:p>
            <a:pPr lvl="1"/>
            <a:r>
              <a:rPr lang="en-US" altLang="zh-TW" sz="2400" dirty="0" smtClean="0"/>
              <a:t>Rotation, translation, scaling and shear transformations are affine.</a:t>
            </a:r>
          </a:p>
          <a:p>
            <a:r>
              <a:rPr lang="en-US" altLang="zh-TW" sz="2800" dirty="0" smtClean="0"/>
              <a:t>Shear (</a:t>
            </a:r>
            <a:r>
              <a:rPr lang="zh-TW" altLang="en-US" sz="2800" dirty="0" smtClean="0"/>
              <a:t>剪力</a:t>
            </a:r>
            <a:r>
              <a:rPr lang="en-US" altLang="zh-TW" sz="2800" dirty="0" smtClean="0"/>
              <a:t>)</a:t>
            </a:r>
          </a:p>
          <a:p>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52</a:t>
            </a:fld>
            <a:endParaRPr lang="zh-TW" altLang="en-US" dirty="0"/>
          </a:p>
        </p:txBody>
      </p:sp>
      <p:graphicFrame>
        <p:nvGraphicFramePr>
          <p:cNvPr id="5" name="物件 4"/>
          <p:cNvGraphicFramePr>
            <a:graphicFrameLocks noChangeAspect="1"/>
          </p:cNvGraphicFramePr>
          <p:nvPr/>
        </p:nvGraphicFramePr>
        <p:xfrm>
          <a:off x="971600" y="4002137"/>
          <a:ext cx="3960440" cy="1803127"/>
        </p:xfrm>
        <a:graphic>
          <a:graphicData uri="http://schemas.openxmlformats.org/presentationml/2006/ole">
            <mc:AlternateContent xmlns:mc="http://schemas.openxmlformats.org/markup-compatibility/2006">
              <mc:Choice xmlns:v="urn:schemas-microsoft-com:vml" Requires="v">
                <p:oleObj spid="_x0000_s12297" name="方程式" r:id="rId3" imgW="1562040" imgH="711000" progId="Equation.3">
                  <p:embed/>
                </p:oleObj>
              </mc:Choice>
              <mc:Fallback>
                <p:oleObj name="方程式" r:id="rId3" imgW="1562040" imgH="711000" progId="Equation.3">
                  <p:embed/>
                  <p:pic>
                    <p:nvPicPr>
                      <p:cNvPr id="5" name="物件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002137"/>
                        <a:ext cx="3960440" cy="18031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圖片 5" descr="PAGE15-1.GIF"/>
          <p:cNvPicPr>
            <a:picLocks noChangeAspect="1"/>
          </p:cNvPicPr>
          <p:nvPr/>
        </p:nvPicPr>
        <p:blipFill>
          <a:blip r:embed="rId5" cstate="print"/>
          <a:stretch>
            <a:fillRect/>
          </a:stretch>
        </p:blipFill>
        <p:spPr>
          <a:xfrm>
            <a:off x="5724128" y="3356992"/>
            <a:ext cx="2088232" cy="1550667"/>
          </a:xfrm>
          <a:prstGeom prst="rect">
            <a:avLst/>
          </a:prstGeom>
        </p:spPr>
      </p:pic>
      <p:pic>
        <p:nvPicPr>
          <p:cNvPr id="7" name="圖片 6" descr="PAGE15-2.GIF"/>
          <p:cNvPicPr>
            <a:picLocks noChangeAspect="1"/>
          </p:cNvPicPr>
          <p:nvPr/>
        </p:nvPicPr>
        <p:blipFill>
          <a:blip r:embed="rId6" cstate="print"/>
          <a:stretch>
            <a:fillRect/>
          </a:stretch>
        </p:blipFill>
        <p:spPr>
          <a:xfrm>
            <a:off x="5940152" y="5301208"/>
            <a:ext cx="1701428" cy="1080120"/>
          </a:xfrm>
          <a:prstGeom prst="rect">
            <a:avLst/>
          </a:prstGeom>
        </p:spPr>
      </p:pic>
    </p:spTree>
    <p:extLst>
      <p:ext uri="{BB962C8B-B14F-4D97-AF65-F5344CB8AC3E}">
        <p14:creationId xmlns:p14="http://schemas.microsoft.com/office/powerpoint/2010/main" val="11010844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3D shear</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53</a:t>
            </a:fld>
            <a:endParaRPr lang="zh-TW" altLang="en-US"/>
          </a:p>
        </p:txBody>
      </p:sp>
      <p:graphicFrame>
        <p:nvGraphicFramePr>
          <p:cNvPr id="5" name="內容版面配置區 4"/>
          <p:cNvGraphicFramePr>
            <a:graphicFrameLocks noGrp="1"/>
          </p:cNvGraphicFramePr>
          <p:nvPr>
            <p:ph idx="1"/>
          </p:nvPr>
        </p:nvGraphicFramePr>
        <p:xfrm>
          <a:off x="1524000" y="1831181"/>
          <a:ext cx="6096000" cy="4064000"/>
        </p:xfrm>
        <a:graphic>
          <a:graphicData uri="http://schemas.openxmlformats.org/presentationml/2006/ole">
            <mc:AlternateContent xmlns:mc="http://schemas.openxmlformats.org/markup-compatibility/2006">
              <mc:Choice xmlns:v="urn:schemas-microsoft-com:vml" Requires="v">
                <p:oleObj spid="_x0000_s13328" name="方程式" r:id="rId3" imgW="0" imgH="0" progId="Equation.3">
                  <p:embed/>
                </p:oleObj>
              </mc:Choice>
              <mc:Fallback>
                <p:oleObj name="方程式" r:id="rId3" imgW="0" imgH="0" progId="Equation.3">
                  <p:embed/>
                  <p:pic>
                    <p:nvPicPr>
                      <p:cNvPr id="5" name="內容版面配置區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831181"/>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物件 5"/>
          <p:cNvGraphicFramePr>
            <a:graphicFrameLocks noChangeAspect="1"/>
          </p:cNvGraphicFramePr>
          <p:nvPr/>
        </p:nvGraphicFramePr>
        <p:xfrm>
          <a:off x="1115616" y="1988840"/>
          <a:ext cx="6586732" cy="2664296"/>
        </p:xfrm>
        <a:graphic>
          <a:graphicData uri="http://schemas.openxmlformats.org/presentationml/2006/ole">
            <mc:AlternateContent xmlns:mc="http://schemas.openxmlformats.org/markup-compatibility/2006">
              <mc:Choice xmlns:v="urn:schemas-microsoft-com:vml" Requires="v">
                <p:oleObj spid="_x0000_s13329" name="方程式" r:id="rId4" imgW="2260440" imgH="914400" progId="Equation.3">
                  <p:embed/>
                </p:oleObj>
              </mc:Choice>
              <mc:Fallback>
                <p:oleObj name="方程式" r:id="rId4" imgW="2260440" imgH="914400" progId="Equation.3">
                  <p:embed/>
                  <p:pic>
                    <p:nvPicPr>
                      <p:cNvPr id="6" name="物件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988840"/>
                        <a:ext cx="6586732" cy="26642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614384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7D3F47F4-1962-44CB-9E9D-86D6D8D5F732}" type="slidenum">
              <a:rPr lang="es-ES" altLang="zh-TW" sz="1000">
                <a:latin typeface="Arial" panose="020B0604020202020204" pitchFamily="34" charset="0"/>
              </a:rPr>
              <a:pPr lvl="1"/>
              <a:t>54</a:t>
            </a:fld>
            <a:endParaRPr lang="es-ES" altLang="zh-TW" sz="1000">
              <a:latin typeface="Arial" panose="020B0604020202020204" pitchFamily="34" charset="0"/>
            </a:endParaRPr>
          </a:p>
        </p:txBody>
      </p:sp>
      <p:sp>
        <p:nvSpPr>
          <p:cNvPr id="51203" name="Rectangle 2"/>
          <p:cNvSpPr>
            <a:spLocks noGrp="1" noChangeArrowheads="1"/>
          </p:cNvSpPr>
          <p:nvPr>
            <p:ph type="title"/>
          </p:nvPr>
        </p:nvSpPr>
        <p:spPr/>
        <p:txBody>
          <a:bodyPr/>
          <a:lstStyle/>
          <a:p>
            <a:r>
              <a:rPr lang="en-US" altLang="zh-TW" smtClean="0">
                <a:ea typeface="ＭＳ Ｐゴシック" panose="020B0600070205080204" pitchFamily="34" charset="-128"/>
              </a:rPr>
              <a:t>Shear</a:t>
            </a:r>
          </a:p>
        </p:txBody>
      </p:sp>
      <p:sp>
        <p:nvSpPr>
          <p:cNvPr id="51204" name="Rectangle 3"/>
          <p:cNvSpPr>
            <a:spLocks noGrp="1" noChangeArrowheads="1"/>
          </p:cNvSpPr>
          <p:nvPr>
            <p:ph type="body" idx="1"/>
          </p:nvPr>
        </p:nvSpPr>
        <p:spPr/>
        <p:txBody>
          <a:bodyPr/>
          <a:lstStyle/>
          <a:p>
            <a:r>
              <a:rPr lang="en-US" altLang="zh-TW" sz="2700" smtClean="0">
                <a:ea typeface="ＭＳ Ｐゴシック" panose="020B0600070205080204" pitchFamily="34" charset="-128"/>
              </a:rPr>
              <a:t>Helpful to add one more basic transformation</a:t>
            </a:r>
          </a:p>
          <a:p>
            <a:r>
              <a:rPr lang="en-US" altLang="zh-TW" sz="2700" smtClean="0">
                <a:ea typeface="ＭＳ Ｐゴシック" panose="020B0600070205080204" pitchFamily="34" charset="-128"/>
              </a:rPr>
              <a:t>Equivalent to pulling faces in opposite directions</a:t>
            </a:r>
          </a:p>
        </p:txBody>
      </p:sp>
      <p:pic>
        <p:nvPicPr>
          <p:cNvPr id="51205" name="Picture 7" descr="\\Angel\BOOK\OpenGL\Paul Final\Art\jpeg\AN04F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048000"/>
            <a:ext cx="4621213"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24449451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Rotation by shearing,</a:t>
            </a:r>
            <a:br>
              <a:rPr lang="en-US" altLang="zh-TW" dirty="0" smtClean="0"/>
            </a:br>
            <a:r>
              <a:rPr lang="en-US" altLang="zh-TW" dirty="0" smtClean="0"/>
              <a:t>a 2D example</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2132856"/>
            <a:ext cx="8355111" cy="3024336"/>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55</a:t>
            </a:fld>
            <a:endParaRPr lang="zh-TW" altLang="en-US"/>
          </a:p>
        </p:txBody>
      </p:sp>
    </p:spTree>
    <p:extLst>
      <p:ext uri="{BB962C8B-B14F-4D97-AF65-F5344CB8AC3E}">
        <p14:creationId xmlns:p14="http://schemas.microsoft.com/office/powerpoint/2010/main" val="25376756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Transformation Matrix</a:t>
            </a:r>
            <a:endParaRPr lang="zh-TW" altLang="en-US" dirty="0"/>
          </a:p>
        </p:txBody>
      </p:sp>
      <p:sp>
        <p:nvSpPr>
          <p:cNvPr id="3" name="內容版面配置區 2"/>
          <p:cNvSpPr>
            <a:spLocks noGrp="1"/>
          </p:cNvSpPr>
          <p:nvPr>
            <p:ph idx="1"/>
          </p:nvPr>
        </p:nvSpPr>
        <p:spPr/>
        <p:txBody>
          <a:bodyPr/>
          <a:lstStyle/>
          <a:p>
            <a:pPr>
              <a:buNone/>
            </a:pPr>
            <a:r>
              <a:rPr lang="en-US" altLang="zh-TW" dirty="0" smtClean="0"/>
              <a:t>Any number of rotating, scaling, and transition can be multiplied together!</a:t>
            </a:r>
          </a:p>
          <a:p>
            <a:pPr>
              <a:buNone/>
            </a:pPr>
            <a:r>
              <a:rPr lang="en-US" altLang="zh-TW" dirty="0" smtClean="0"/>
              <a:t>Post-multiplication  vs. pre-multiplication</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56</a:t>
            </a:fld>
            <a:endParaRPr lang="zh-TW" altLang="en-US"/>
          </a:p>
        </p:txBody>
      </p:sp>
      <p:graphicFrame>
        <p:nvGraphicFramePr>
          <p:cNvPr id="5" name="物件 4"/>
          <p:cNvGraphicFramePr>
            <a:graphicFrameLocks noChangeAspect="1"/>
          </p:cNvGraphicFramePr>
          <p:nvPr/>
        </p:nvGraphicFramePr>
        <p:xfrm>
          <a:off x="1835696" y="3573016"/>
          <a:ext cx="4464496" cy="2701208"/>
        </p:xfrm>
        <a:graphic>
          <a:graphicData uri="http://schemas.openxmlformats.org/presentationml/2006/ole">
            <mc:AlternateContent xmlns:mc="http://schemas.openxmlformats.org/markup-compatibility/2006">
              <mc:Choice xmlns:v="urn:schemas-microsoft-com:vml" Requires="v">
                <p:oleObj spid="_x0000_s5307" name="方程式" r:id="rId3" imgW="1511280" imgH="914400" progId="Equation.3">
                  <p:embed/>
                </p:oleObj>
              </mc:Choice>
              <mc:Fallback>
                <p:oleObj name="方程式" r:id="rId3" imgW="1511280" imgH="914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3573016"/>
                        <a:ext cx="4464496" cy="2701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Concatenation of transformations</a:t>
            </a:r>
            <a:endParaRPr lang="zh-TW" altLang="en-US" dirty="0"/>
          </a:p>
        </p:txBody>
      </p:sp>
      <p:sp>
        <p:nvSpPr>
          <p:cNvPr id="3" name="內容版面配置區 2"/>
          <p:cNvSpPr>
            <a:spLocks noGrp="1"/>
          </p:cNvSpPr>
          <p:nvPr>
            <p:ph idx="1"/>
          </p:nvPr>
        </p:nvSpPr>
        <p:spPr/>
        <p:txBody>
          <a:bodyPr/>
          <a:lstStyle/>
          <a:p>
            <a:pPr>
              <a:buNone/>
            </a:pPr>
            <a:r>
              <a:rPr lang="en-US" altLang="zh-TW" dirty="0" smtClean="0"/>
              <a:t> </a:t>
            </a:r>
          </a:p>
          <a:p>
            <a:endParaRPr lang="en-US" altLang="zh-TW" dirty="0" smtClean="0"/>
          </a:p>
          <a:p>
            <a:pPr>
              <a:buNone/>
            </a:pPr>
            <a:r>
              <a:rPr lang="en-US" altLang="zh-TW" dirty="0" smtClean="0"/>
              <a:t>Let </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57</a:t>
            </a:fld>
            <a:endParaRPr lang="zh-TW" altLang="en-US"/>
          </a:p>
        </p:txBody>
      </p:sp>
      <p:graphicFrame>
        <p:nvGraphicFramePr>
          <p:cNvPr id="5" name="物件 4"/>
          <p:cNvGraphicFramePr>
            <a:graphicFrameLocks noChangeAspect="1"/>
          </p:cNvGraphicFramePr>
          <p:nvPr/>
        </p:nvGraphicFramePr>
        <p:xfrm>
          <a:off x="971600" y="1628800"/>
          <a:ext cx="1701191" cy="504056"/>
        </p:xfrm>
        <a:graphic>
          <a:graphicData uri="http://schemas.openxmlformats.org/presentationml/2006/ole">
            <mc:AlternateContent xmlns:mc="http://schemas.openxmlformats.org/markup-compatibility/2006">
              <mc:Choice xmlns:v="urn:schemas-microsoft-com:vml" Requires="v">
                <p:oleObj spid="_x0000_s6701" name="方程式" r:id="rId3" imgW="685800" imgH="203040" progId="Equation.3">
                  <p:embed/>
                </p:oleObj>
              </mc:Choice>
              <mc:Fallback>
                <p:oleObj name="方程式" r:id="rId3" imgW="685800" imgH="203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628800"/>
                        <a:ext cx="1701191"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3"/>
          <p:cNvGraphicFramePr>
            <a:graphicFrameLocks noChangeAspect="1"/>
          </p:cNvGraphicFramePr>
          <p:nvPr/>
        </p:nvGraphicFramePr>
        <p:xfrm>
          <a:off x="949276" y="2204864"/>
          <a:ext cx="2614612" cy="504825"/>
        </p:xfrm>
        <a:graphic>
          <a:graphicData uri="http://schemas.openxmlformats.org/presentationml/2006/ole">
            <mc:AlternateContent xmlns:mc="http://schemas.openxmlformats.org/markup-compatibility/2006">
              <mc:Choice xmlns:v="urn:schemas-microsoft-com:vml" Requires="v">
                <p:oleObj spid="_x0000_s6702" name="方程式" r:id="rId5" imgW="1054080" imgH="203040" progId="Equation.3">
                  <p:embed/>
                </p:oleObj>
              </mc:Choice>
              <mc:Fallback>
                <p:oleObj name="方程式" r:id="rId5" imgW="1054080" imgH="203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276" y="2204864"/>
                        <a:ext cx="2614612"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147638" y="2844230"/>
          <a:ext cx="3208338" cy="512762"/>
        </p:xfrm>
        <a:graphic>
          <a:graphicData uri="http://schemas.openxmlformats.org/presentationml/2006/ole">
            <mc:AlternateContent xmlns:mc="http://schemas.openxmlformats.org/markup-compatibility/2006">
              <mc:Choice xmlns:v="urn:schemas-microsoft-com:vml" Requires="v">
                <p:oleObj spid="_x0000_s6703" name="方程式" r:id="rId7" imgW="1269720" imgH="203040" progId="Equation.3">
                  <p:embed/>
                </p:oleObj>
              </mc:Choice>
              <mc:Fallback>
                <p:oleObj name="方程式" r:id="rId7" imgW="1269720" imgH="2030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7638" y="2844230"/>
                        <a:ext cx="3208338"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內容版面配置區 2"/>
          <p:cNvSpPr txBox="1">
            <a:spLocks/>
          </p:cNvSpPr>
          <p:nvPr/>
        </p:nvSpPr>
        <p:spPr>
          <a:xfrm>
            <a:off x="609600" y="3501008"/>
            <a:ext cx="8229600" cy="2777555"/>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TW" alt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內容版面配置區 2"/>
          <p:cNvSpPr txBox="1">
            <a:spLocks/>
          </p:cNvSpPr>
          <p:nvPr/>
        </p:nvSpPr>
        <p:spPr>
          <a:xfrm>
            <a:off x="609600" y="3501008"/>
            <a:ext cx="8229600" cy="3024336"/>
          </a:xfrm>
          <a:prstGeom prst="rect">
            <a:avLst/>
          </a:prstGeom>
        </p:spPr>
        <p:txBody>
          <a:bodyPr vert="horz" lIns="91440" tIns="45720" rIns="91440" bIns="45720" rtlCol="0">
            <a:normAutofit fontScale="6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3200" b="0" i="0" u="none" strike="noStrike" kern="1200" cap="none" spc="0" normalizeH="0" baseline="0" noProof="0" dirty="0" smtClean="0">
                <a:ln>
                  <a:noFill/>
                </a:ln>
                <a:solidFill>
                  <a:schemeClr val="tx1"/>
                </a:solidFill>
                <a:effectLst/>
                <a:uLnTx/>
                <a:uFillTx/>
                <a:latin typeface="+mn-lt"/>
                <a:ea typeface="+mn-ea"/>
                <a:cs typeface="+mn-cs"/>
              </a:rPr>
              <a:t>In OpenGL, the syntax are</a:t>
            </a:r>
          </a:p>
          <a:p>
            <a:pPr marL="800100" lvl="1" indent="-342900">
              <a:spcBef>
                <a:spcPct val="20000"/>
              </a:spcBef>
              <a:buFont typeface="Arial" pitchFamily="34" charset="0"/>
              <a:buChar cha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a:pPr>
            <a:endParaRPr lang="en-US" altLang="zh-TW" sz="3200" dirty="0" smtClean="0"/>
          </a:p>
          <a:p>
            <a:pPr marL="800100" lvl="1" indent="-342900">
              <a:spcBef>
                <a:spcPct val="20000"/>
              </a:spcBef>
              <a:buFont typeface="Arial" pitchFamily="34" charset="0"/>
              <a:buChar cha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a:pPr>
            <a:endParaRPr lang="en-US" altLang="zh-TW" sz="3200" dirty="0" smtClean="0"/>
          </a:p>
          <a:p>
            <a:pPr marL="800100" lvl="1" indent="-342900">
              <a:spcBef>
                <a:spcPct val="20000"/>
              </a:spcBef>
              <a:buFont typeface="Arial" pitchFamily="34" charset="0"/>
              <a:buChar char="•"/>
            </a:pPr>
            <a:endParaRPr kumimoji="0" lang="en-US" altLang="zh-TW"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altLang="zh-TW" sz="3200" b="0" i="0" u="none" strike="noStrike" kern="1200" cap="none" spc="0" normalizeH="0" baseline="0" noProof="0" dirty="0" smtClean="0">
                <a:ln>
                  <a:noFill/>
                </a:ln>
                <a:solidFill>
                  <a:schemeClr val="tx1"/>
                </a:solidFill>
                <a:effectLst/>
                <a:uLnTx/>
                <a:uFillTx/>
                <a:latin typeface="+mn-lt"/>
                <a:ea typeface="+mn-ea"/>
                <a:cs typeface="+mn-cs"/>
              </a:rPr>
              <a:t>The Rule in OpenGL/</a:t>
            </a:r>
            <a:r>
              <a:rPr kumimoji="0" lang="en-US" altLang="zh-TW" sz="3200" b="0" i="0" u="none" strike="noStrike" kern="1200" cap="none" spc="0" normalizeH="0" baseline="0" noProof="0" dirty="0" err="1" smtClean="0">
                <a:ln>
                  <a:noFill/>
                </a:ln>
                <a:solidFill>
                  <a:schemeClr val="tx1"/>
                </a:solidFill>
                <a:effectLst/>
                <a:uLnTx/>
                <a:uFillTx/>
                <a:latin typeface="+mn-lt"/>
                <a:ea typeface="+mn-ea"/>
                <a:cs typeface="+mn-cs"/>
              </a:rPr>
              <a:t>WebGL</a:t>
            </a:r>
            <a:r>
              <a:rPr kumimoji="0" lang="en-US" altLang="zh-TW" sz="3200" b="0" i="0" u="none" strike="noStrike" kern="1200" cap="none" spc="0" normalizeH="0" baseline="0" noProof="0" dirty="0" smtClean="0">
                <a:ln>
                  <a:noFill/>
                </a:ln>
                <a:solidFill>
                  <a:schemeClr val="tx1"/>
                </a:solidFill>
                <a:effectLst/>
                <a:uLnTx/>
                <a:uFillTx/>
                <a:latin typeface="+mn-lt"/>
                <a:ea typeface="+mn-ea"/>
                <a:cs typeface="+mn-cs"/>
              </a:rPr>
              <a:t>:  </a:t>
            </a:r>
          </a:p>
          <a:p>
            <a:pPr marL="800100" lvl="1" indent="-342900">
              <a:spcBef>
                <a:spcPct val="20000"/>
              </a:spcBef>
              <a:buFont typeface="Arial" pitchFamily="34" charset="0"/>
              <a:buChar char="•"/>
            </a:pPr>
            <a:r>
              <a:rPr kumimoji="0" lang="en-US" altLang="zh-TW" sz="3200" b="0" i="0" u="none" strike="noStrike" kern="1200" cap="none" spc="0" normalizeH="0" baseline="0" noProof="0" dirty="0" smtClean="0">
                <a:ln>
                  <a:noFill/>
                </a:ln>
                <a:solidFill>
                  <a:schemeClr val="tx1"/>
                </a:solidFill>
                <a:effectLst/>
                <a:uLnTx/>
                <a:uFillTx/>
                <a:latin typeface="+mn-lt"/>
                <a:ea typeface="+mn-ea"/>
                <a:cs typeface="+mn-cs"/>
              </a:rPr>
              <a:t>The transformation specified most recently is the one applied first</a:t>
            </a:r>
            <a:endParaRPr kumimoji="0" lang="zh-TW" altLang="en-US" sz="32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2" name="表格 11"/>
          <p:cNvGraphicFramePr>
            <a:graphicFrameLocks noGrp="1"/>
          </p:cNvGraphicFramePr>
          <p:nvPr>
            <p:extLst>
              <p:ext uri="{D42A27DB-BD31-4B8C-83A1-F6EECF244321}">
                <p14:modId xmlns:p14="http://schemas.microsoft.com/office/powerpoint/2010/main" val="1265877360"/>
              </p:ext>
            </p:extLst>
          </p:nvPr>
        </p:nvGraphicFramePr>
        <p:xfrm>
          <a:off x="971600" y="3933056"/>
          <a:ext cx="7416823" cy="1483360"/>
        </p:xfrm>
        <a:graphic>
          <a:graphicData uri="http://schemas.openxmlformats.org/drawingml/2006/table">
            <a:tbl>
              <a:tblPr firstRow="1" bandRow="1">
                <a:tableStyleId>{5C22544A-7EE6-4342-B048-85BDC9FD1C3A}</a:tableStyleId>
              </a:tblPr>
              <a:tblGrid>
                <a:gridCol w="2029426">
                  <a:extLst>
                    <a:ext uri="{9D8B030D-6E8A-4147-A177-3AD203B41FA5}">
                      <a16:colId xmlns:a16="http://schemas.microsoft.com/office/drawing/2014/main" val="20000"/>
                    </a:ext>
                  </a:extLst>
                </a:gridCol>
                <a:gridCol w="2596909">
                  <a:extLst>
                    <a:ext uri="{9D8B030D-6E8A-4147-A177-3AD203B41FA5}">
                      <a16:colId xmlns:a16="http://schemas.microsoft.com/office/drawing/2014/main" val="20001"/>
                    </a:ext>
                  </a:extLst>
                </a:gridCol>
                <a:gridCol w="2790488">
                  <a:extLst>
                    <a:ext uri="{9D8B030D-6E8A-4147-A177-3AD203B41FA5}">
                      <a16:colId xmlns:a16="http://schemas.microsoft.com/office/drawing/2014/main" val="20002"/>
                    </a:ext>
                  </a:extLst>
                </a:gridCol>
              </a:tblGrid>
              <a:tr h="370840">
                <a:tc>
                  <a:txBody>
                    <a:bodyPr/>
                    <a:lstStyle/>
                    <a:p>
                      <a:pPr algn="ctr"/>
                      <a:r>
                        <a:rPr lang="en-US" altLang="zh-TW" dirty="0" smtClean="0"/>
                        <a:t>Transformation</a:t>
                      </a:r>
                      <a:endParaRPr lang="zh-TW" altLang="en-US" dirty="0"/>
                    </a:p>
                  </a:txBody>
                  <a:tcPr/>
                </a:tc>
                <a:tc>
                  <a:txBody>
                    <a:bodyPr/>
                    <a:lstStyle/>
                    <a:p>
                      <a:pPr algn="ctr"/>
                      <a:r>
                        <a:rPr lang="en-US" altLang="zh-TW" dirty="0" smtClean="0"/>
                        <a:t>OpenGL Syntax</a:t>
                      </a:r>
                      <a:endParaRPr lang="zh-TW" altLang="en-US" dirty="0"/>
                    </a:p>
                  </a:txBody>
                  <a:tcPr/>
                </a:tc>
                <a:tc>
                  <a:txBody>
                    <a:bodyPr/>
                    <a:lstStyle/>
                    <a:p>
                      <a:pPr algn="ctr"/>
                      <a:r>
                        <a:rPr lang="en-US" altLang="zh-TW" dirty="0" smtClean="0"/>
                        <a:t>Examples</a:t>
                      </a:r>
                      <a:endParaRPr lang="zh-TW" altLang="en-US" dirty="0"/>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Rotation</a:t>
                      </a:r>
                      <a:endParaRPr lang="zh-TW"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glRotatef</a:t>
                      </a:r>
                      <a:r>
                        <a:rPr lang="en-US" altLang="zh-TW" dirty="0" smtClean="0"/>
                        <a:t>(angle, </a:t>
                      </a:r>
                      <a:r>
                        <a:rPr lang="en-US" altLang="zh-TW" dirty="0" err="1" smtClean="0"/>
                        <a:t>vx</a:t>
                      </a:r>
                      <a:r>
                        <a:rPr lang="en-US" altLang="zh-TW" dirty="0" smtClean="0"/>
                        <a:t>, </a:t>
                      </a:r>
                      <a:r>
                        <a:rPr lang="en-US" altLang="zh-TW" dirty="0" err="1" smtClean="0"/>
                        <a:t>vy</a:t>
                      </a:r>
                      <a:r>
                        <a:rPr lang="en-US" altLang="zh-TW" dirty="0" smtClean="0"/>
                        <a:t>, </a:t>
                      </a:r>
                      <a:r>
                        <a:rPr lang="en-US" altLang="zh-TW" dirty="0" err="1" smtClean="0"/>
                        <a:t>vz</a:t>
                      </a:r>
                      <a:r>
                        <a:rPr lang="en-US" altLang="zh-TW"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glRotatef</a:t>
                      </a:r>
                      <a:r>
                        <a:rPr lang="en-US" altLang="zh-TW" dirty="0" smtClean="0"/>
                        <a:t>(45.0,  1.0, 0.0, 0.0) </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dirty="0" smtClean="0"/>
                        <a:t>Translation</a:t>
                      </a:r>
                      <a:endParaRPr lang="zh-TW" alt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glTranslatef</a:t>
                      </a:r>
                      <a:r>
                        <a:rPr lang="en-US" altLang="zh-TW" dirty="0" smtClean="0"/>
                        <a:t>(</a:t>
                      </a:r>
                      <a:r>
                        <a:rPr lang="en-US" altLang="zh-TW" dirty="0" err="1" smtClean="0"/>
                        <a:t>dx</a:t>
                      </a:r>
                      <a:r>
                        <a:rPr lang="en-US" altLang="zh-TW" dirty="0" smtClean="0"/>
                        <a:t>, </a:t>
                      </a:r>
                      <a:r>
                        <a:rPr lang="en-US" altLang="zh-TW" dirty="0" err="1" smtClean="0"/>
                        <a:t>dy</a:t>
                      </a:r>
                      <a:r>
                        <a:rPr lang="en-US" altLang="zh-TW" dirty="0" smtClean="0"/>
                        <a:t>, </a:t>
                      </a:r>
                      <a:r>
                        <a:rPr lang="en-US" altLang="zh-TW" dirty="0" err="1" smtClean="0"/>
                        <a:t>dz</a:t>
                      </a:r>
                      <a:r>
                        <a:rPr lang="en-US" altLang="zh-TW" dirty="0" smtClean="0"/>
                        <a:t>)</a:t>
                      </a:r>
                    </a:p>
                  </a:txBody>
                  <a:tcPr/>
                </a:tc>
                <a:tc>
                  <a:txBody>
                    <a:bodyPr/>
                    <a:lstStyle/>
                    <a:p>
                      <a:r>
                        <a:rPr lang="en-US" altLang="zh-TW" dirty="0" err="1" smtClean="0"/>
                        <a:t>glTranslatef</a:t>
                      </a:r>
                      <a:r>
                        <a:rPr lang="en-US" altLang="zh-TW" dirty="0" smtClean="0"/>
                        <a:t>(-4.0,  -5.0, -6.0)</a:t>
                      </a:r>
                      <a:endParaRPr lang="zh-TW" altLang="en-US" dirty="0"/>
                    </a:p>
                  </a:txBody>
                  <a:tcPr/>
                </a:tc>
                <a:extLst>
                  <a:ext uri="{0D108BD9-81ED-4DB2-BD59-A6C34878D82A}">
                    <a16:rowId xmlns:a16="http://schemas.microsoft.com/office/drawing/2014/main" val="10002"/>
                  </a:ext>
                </a:extLst>
              </a:tr>
              <a:tr h="370840">
                <a:tc>
                  <a:txBody>
                    <a:bodyPr/>
                    <a:lstStyle/>
                    <a:p>
                      <a:pPr algn="ctr"/>
                      <a:r>
                        <a:rPr lang="en-US" altLang="zh-TW" dirty="0" smtClean="0"/>
                        <a:t>Scaling</a:t>
                      </a:r>
                      <a:endParaRPr lang="zh-TW"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glScalef</a:t>
                      </a:r>
                      <a:r>
                        <a:rPr lang="en-US" altLang="zh-TW" dirty="0" smtClean="0"/>
                        <a:t>(</a:t>
                      </a:r>
                      <a:r>
                        <a:rPr lang="en-US" altLang="zh-TW" dirty="0" err="1" smtClean="0"/>
                        <a:t>sx</a:t>
                      </a:r>
                      <a:r>
                        <a:rPr lang="en-US" altLang="zh-TW" dirty="0" smtClean="0"/>
                        <a:t>, </a:t>
                      </a:r>
                      <a:r>
                        <a:rPr lang="en-US" altLang="zh-TW" dirty="0" err="1" smtClean="0"/>
                        <a:t>sy</a:t>
                      </a:r>
                      <a:r>
                        <a:rPr lang="en-US" altLang="zh-TW" dirty="0" smtClean="0"/>
                        <a:t>, </a:t>
                      </a:r>
                      <a:r>
                        <a:rPr lang="en-US" altLang="zh-TW" dirty="0" err="1" smtClean="0"/>
                        <a:t>sz</a:t>
                      </a:r>
                      <a:r>
                        <a:rPr lang="en-US" altLang="zh-TW"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glScalef</a:t>
                      </a:r>
                      <a:r>
                        <a:rPr lang="en-US" altLang="zh-TW" dirty="0" smtClean="0"/>
                        <a:t>(2.0, 1.0, 1.0) </a:t>
                      </a:r>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r>
              <a:rPr lang="en-US" altLang="zh-TW" dirty="0" smtClean="0"/>
              <a:t>Transformations: </a:t>
            </a:r>
            <a:r>
              <a:rPr lang="en-US" altLang="zh-TW" dirty="0"/>
              <a:t>the </a:t>
            </a:r>
            <a:r>
              <a:rPr lang="en-US" altLang="zh-TW" dirty="0" smtClean="0"/>
              <a:t>syntax </a:t>
            </a:r>
            <a:br>
              <a:rPr lang="en-US" altLang="zh-TW" dirty="0" smtClean="0"/>
            </a:br>
            <a:r>
              <a:rPr lang="en-US" altLang="zh-TW" dirty="0" smtClean="0"/>
              <a:t>in </a:t>
            </a:r>
            <a:r>
              <a:rPr lang="en-US" altLang="zh-TW" dirty="0" err="1" smtClean="0"/>
              <a:t>WebGL</a:t>
            </a:r>
            <a:r>
              <a:rPr lang="en-US" altLang="zh-TW" dirty="0" smtClean="0"/>
              <a:t> are</a:t>
            </a:r>
            <a:endParaRPr lang="zh-TW" altLang="en-US" dirty="0"/>
          </a:p>
        </p:txBody>
      </p:sp>
      <p:sp>
        <p:nvSpPr>
          <p:cNvPr id="3" name="內容版面配置區 2"/>
          <p:cNvSpPr>
            <a:spLocks noGrp="1"/>
          </p:cNvSpPr>
          <p:nvPr>
            <p:ph idx="1"/>
          </p:nvPr>
        </p:nvSpPr>
        <p:spPr/>
        <p:txBody>
          <a:bodyPr/>
          <a:lstStyle/>
          <a:p>
            <a:r>
              <a:rPr lang="en-US" altLang="zh-TW" dirty="0" err="1" smtClean="0"/>
              <a:t>Var</a:t>
            </a:r>
            <a:r>
              <a:rPr lang="en-US" altLang="zh-TW" dirty="0" smtClean="0"/>
              <a:t> a = rotate (angle, direction)</a:t>
            </a:r>
          </a:p>
          <a:p>
            <a:r>
              <a:rPr lang="en-US" altLang="zh-TW" dirty="0" err="1" smtClean="0"/>
              <a:t>Var</a:t>
            </a:r>
            <a:r>
              <a:rPr lang="en-US" altLang="zh-TW" dirty="0" smtClean="0"/>
              <a:t> b = </a:t>
            </a:r>
            <a:r>
              <a:rPr lang="en-US" altLang="zh-TW" dirty="0" err="1" smtClean="0"/>
              <a:t>rotateX</a:t>
            </a:r>
            <a:r>
              <a:rPr lang="en-US" altLang="zh-TW" dirty="0" smtClean="0"/>
              <a:t>(angle)       angle: in degrees</a:t>
            </a:r>
          </a:p>
          <a:p>
            <a:r>
              <a:rPr lang="en-US" altLang="zh-TW" dirty="0" err="1" smtClean="0"/>
              <a:t>Var</a:t>
            </a:r>
            <a:r>
              <a:rPr lang="en-US" altLang="zh-TW" dirty="0" smtClean="0"/>
              <a:t> e = scale(</a:t>
            </a:r>
            <a:r>
              <a:rPr lang="en-US" altLang="zh-TW" dirty="0" err="1" smtClean="0"/>
              <a:t>scaleVector</a:t>
            </a:r>
            <a:r>
              <a:rPr lang="en-US" altLang="zh-TW" dirty="0" smtClean="0"/>
              <a:t>)</a:t>
            </a:r>
          </a:p>
          <a:p>
            <a:r>
              <a:rPr lang="en-US" altLang="zh-TW" dirty="0" err="1" smtClean="0"/>
              <a:t>Var</a:t>
            </a:r>
            <a:r>
              <a:rPr lang="en-US" altLang="zh-TW" dirty="0" smtClean="0"/>
              <a:t> f = translate(</a:t>
            </a:r>
            <a:r>
              <a:rPr lang="en-US" altLang="zh-TW" dirty="0" err="1" smtClean="0"/>
              <a:t>translateVector</a:t>
            </a:r>
            <a:r>
              <a:rPr lang="en-US" altLang="zh-TW" dirty="0" smtClean="0"/>
              <a:t>)</a:t>
            </a:r>
          </a:p>
          <a:p>
            <a:pPr marL="0" indent="0">
              <a:buNone/>
            </a:pPr>
            <a:endParaRPr lang="en-US" altLang="zh-TW" dirty="0" smtClean="0"/>
          </a:p>
          <a:p>
            <a:pPr marL="0" indent="0">
              <a:buNone/>
            </a:pPr>
            <a:r>
              <a:rPr lang="en-US" altLang="zh-TW" dirty="0"/>
              <a:t> </a:t>
            </a:r>
            <a:r>
              <a:rPr lang="en-US" altLang="zh-TW" dirty="0" smtClean="0"/>
              <a:t> a, b, e, f: matrix type</a:t>
            </a:r>
            <a:endParaRPr lang="en-US" altLang="zh-TW" dirty="0"/>
          </a:p>
          <a:p>
            <a:pPr marL="0" indent="0">
              <a:buNone/>
            </a:pPr>
            <a:r>
              <a:rPr lang="en-US" altLang="zh-TW" dirty="0" smtClean="0"/>
              <a:t> Rotations are around a fixed point at the origin.</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58</a:t>
            </a:fld>
            <a:endParaRPr lang="zh-TW" altLang="en-US"/>
          </a:p>
        </p:txBody>
      </p:sp>
    </p:spTree>
    <p:extLst>
      <p:ext uri="{BB962C8B-B14F-4D97-AF65-F5344CB8AC3E}">
        <p14:creationId xmlns:p14="http://schemas.microsoft.com/office/powerpoint/2010/main" val="7439436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B20097F8-2C46-45FC-AEA3-8E13432E1215}" type="slidenum">
              <a:rPr lang="es-ES" altLang="zh-TW" sz="1000">
                <a:latin typeface="Arial" panose="020B0604020202020204" pitchFamily="34" charset="0"/>
              </a:rPr>
              <a:pPr lvl="1"/>
              <a:t>59</a:t>
            </a:fld>
            <a:endParaRPr lang="es-ES" altLang="zh-TW" sz="1000">
              <a:latin typeface="Arial" panose="020B0604020202020204" pitchFamily="34" charset="0"/>
            </a:endParaRPr>
          </a:p>
        </p:txBody>
      </p:sp>
      <p:sp>
        <p:nvSpPr>
          <p:cNvPr id="40963" name="Rectangle 2"/>
          <p:cNvSpPr>
            <a:spLocks noGrp="1" noChangeArrowheads="1"/>
          </p:cNvSpPr>
          <p:nvPr>
            <p:ph type="title"/>
          </p:nvPr>
        </p:nvSpPr>
        <p:spPr/>
        <p:txBody>
          <a:bodyPr/>
          <a:lstStyle/>
          <a:p>
            <a:r>
              <a:rPr lang="en-US" altLang="zh-TW" smtClean="0">
                <a:ea typeface="ＭＳ Ｐゴシック" panose="020B0600070205080204" pitchFamily="34" charset="-128"/>
              </a:rPr>
              <a:t>Concatenation</a:t>
            </a:r>
          </a:p>
        </p:txBody>
      </p:sp>
      <p:sp>
        <p:nvSpPr>
          <p:cNvPr id="40964" name="Rectangle 3"/>
          <p:cNvSpPr>
            <a:spLocks noGrp="1" noChangeArrowheads="1"/>
          </p:cNvSpPr>
          <p:nvPr>
            <p:ph type="body" idx="1"/>
          </p:nvPr>
        </p:nvSpPr>
        <p:spPr/>
        <p:txBody>
          <a:bodyPr/>
          <a:lstStyle/>
          <a:p>
            <a:r>
              <a:rPr lang="en-US" altLang="zh-TW" sz="2700" smtClean="0">
                <a:ea typeface="ＭＳ Ｐゴシック" panose="020B0600070205080204" pitchFamily="34" charset="-128"/>
              </a:rPr>
              <a:t>We can form arbitrary affine transformation matrices by multiplying together rotation, translation, and scaling matrices</a:t>
            </a:r>
          </a:p>
          <a:p>
            <a:r>
              <a:rPr lang="en-US" altLang="zh-TW" sz="2700" smtClean="0">
                <a:ea typeface="ＭＳ Ｐゴシック" panose="020B0600070205080204" pitchFamily="34" charset="-128"/>
              </a:rPr>
              <a:t>Because the same transformation is applied to many vertices, the cost of forming a matrix </a:t>
            </a:r>
            <a:r>
              <a:rPr lang="en-US" altLang="zh-TW" sz="2700" b="1" smtClean="0">
                <a:latin typeface="Times New Roman" panose="02020603050405020304" pitchFamily="18" charset="0"/>
                <a:ea typeface="ＭＳ Ｐゴシック" panose="020B0600070205080204" pitchFamily="34" charset="-128"/>
              </a:rPr>
              <a:t>M</a:t>
            </a:r>
            <a:r>
              <a:rPr lang="en-US" altLang="zh-TW" sz="2700" smtClean="0">
                <a:latin typeface="Times New Roman" panose="02020603050405020304" pitchFamily="18" charset="0"/>
                <a:ea typeface="ＭＳ Ｐゴシック" panose="020B0600070205080204" pitchFamily="34" charset="-128"/>
              </a:rPr>
              <a:t>=</a:t>
            </a:r>
            <a:r>
              <a:rPr lang="en-US" altLang="zh-TW" sz="2700" b="1" smtClean="0">
                <a:latin typeface="Times New Roman" panose="02020603050405020304" pitchFamily="18" charset="0"/>
                <a:ea typeface="ＭＳ Ｐゴシック" panose="020B0600070205080204" pitchFamily="34" charset="-128"/>
              </a:rPr>
              <a:t>ABCD</a:t>
            </a:r>
            <a:r>
              <a:rPr lang="en-US" altLang="zh-TW" sz="2700" smtClean="0">
                <a:ea typeface="ＭＳ Ｐゴシック" panose="020B0600070205080204" pitchFamily="34" charset="-128"/>
              </a:rPr>
              <a:t> is not significant compared to the cost of computing </a:t>
            </a:r>
            <a:r>
              <a:rPr lang="en-US" altLang="zh-TW" sz="2700" b="1" smtClean="0">
                <a:latin typeface="Times New Roman" panose="02020603050405020304" pitchFamily="18" charset="0"/>
                <a:ea typeface="ＭＳ Ｐゴシック" panose="020B0600070205080204" pitchFamily="34" charset="-128"/>
              </a:rPr>
              <a:t>Mp</a:t>
            </a:r>
            <a:r>
              <a:rPr lang="en-US" altLang="zh-TW" sz="2700" smtClean="0">
                <a:ea typeface="ＭＳ Ｐゴシック" panose="020B0600070205080204" pitchFamily="34" charset="-128"/>
              </a:rPr>
              <a:t> for many vertices </a:t>
            </a:r>
            <a:r>
              <a:rPr lang="en-US" altLang="zh-TW" sz="2700" b="1" smtClean="0">
                <a:latin typeface="Times New Roman" panose="02020603050405020304" pitchFamily="18" charset="0"/>
                <a:ea typeface="ＭＳ Ｐゴシック" panose="020B0600070205080204" pitchFamily="34" charset="-128"/>
              </a:rPr>
              <a:t>p</a:t>
            </a:r>
          </a:p>
          <a:p>
            <a:r>
              <a:rPr lang="en-US" altLang="zh-TW" sz="2700" smtClean="0">
                <a:ea typeface="ＭＳ Ｐゴシック" panose="020B0600070205080204" pitchFamily="34" charset="-128"/>
              </a:rPr>
              <a:t>The difficult part is how to form a desired transformation from the specifications in the application</a:t>
            </a:r>
          </a:p>
        </p:txBody>
      </p:sp>
      <p:sp>
        <p:nvSpPr>
          <p:cNvPr id="4096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36893245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Grading</a:t>
            </a:r>
            <a:endParaRPr lang="zh-TW" altLang="en-US" dirty="0"/>
          </a:p>
        </p:txBody>
      </p:sp>
      <p:sp>
        <p:nvSpPr>
          <p:cNvPr id="3" name="內容版面配置區 2"/>
          <p:cNvSpPr>
            <a:spLocks noGrp="1"/>
          </p:cNvSpPr>
          <p:nvPr>
            <p:ph idx="1"/>
          </p:nvPr>
        </p:nvSpPr>
        <p:spPr/>
        <p:txBody>
          <a:bodyPr/>
          <a:lstStyle/>
          <a:p>
            <a:r>
              <a:rPr lang="en-US" altLang="zh-TW" dirty="0" smtClean="0"/>
              <a:t>Homework:  1/3</a:t>
            </a:r>
          </a:p>
          <a:p>
            <a:r>
              <a:rPr lang="en-US" altLang="zh-TW" dirty="0" smtClean="0"/>
              <a:t>Mid-term exam: 1/3</a:t>
            </a:r>
          </a:p>
          <a:p>
            <a:r>
              <a:rPr lang="en-US" altLang="zh-TW" dirty="0" smtClean="0"/>
              <a:t>Term project: (1/3)  a team with one to three students.</a:t>
            </a:r>
          </a:p>
          <a:p>
            <a:r>
              <a:rPr lang="en-US" altLang="zh-TW" dirty="0" smtClean="0"/>
              <a:t>Oral presentation of term project (3 to 5 minutes): a competition graded by all students, with top 1/5 selected as the extra points teams.</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6</a:t>
            </a:fld>
            <a:endParaRPr lang="zh-TW" altLang="en-US"/>
          </a:p>
        </p:txBody>
      </p:sp>
    </p:spTree>
    <p:extLst>
      <p:ext uri="{BB962C8B-B14F-4D97-AF65-F5344CB8AC3E}">
        <p14:creationId xmlns:p14="http://schemas.microsoft.com/office/powerpoint/2010/main" val="3118571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ED0F7BDA-B1DD-4D03-9239-0B6E69FE62F8}" type="slidenum">
              <a:rPr lang="es-ES" altLang="zh-TW" sz="1000">
                <a:latin typeface="Arial" panose="020B0604020202020204" pitchFamily="34" charset="0"/>
              </a:rPr>
              <a:pPr lvl="1"/>
              <a:t>60</a:t>
            </a:fld>
            <a:endParaRPr lang="es-ES" altLang="zh-TW" sz="1000">
              <a:latin typeface="Arial" panose="020B0604020202020204" pitchFamily="34" charset="0"/>
            </a:endParaRPr>
          </a:p>
        </p:txBody>
      </p:sp>
      <p:sp>
        <p:nvSpPr>
          <p:cNvPr id="19459" name="Rectangle 2"/>
          <p:cNvSpPr>
            <a:spLocks noGrp="1" noChangeArrowheads="1"/>
          </p:cNvSpPr>
          <p:nvPr>
            <p:ph type="title"/>
          </p:nvPr>
        </p:nvSpPr>
        <p:spPr>
          <a:xfrm>
            <a:off x="1371600" y="152400"/>
            <a:ext cx="6248400" cy="1066800"/>
          </a:xfrm>
        </p:spPr>
        <p:txBody>
          <a:bodyPr/>
          <a:lstStyle/>
          <a:p>
            <a:r>
              <a:rPr lang="en-US" altLang="zh-TW" smtClean="0">
                <a:ea typeface="ＭＳ Ｐゴシック" panose="020B0600070205080204" pitchFamily="34" charset="-128"/>
              </a:rPr>
              <a:t>Objectives</a:t>
            </a:r>
          </a:p>
        </p:txBody>
      </p:sp>
      <p:sp>
        <p:nvSpPr>
          <p:cNvPr id="19460" name="Rectangle 3"/>
          <p:cNvSpPr>
            <a:spLocks noGrp="1" noChangeArrowheads="1"/>
          </p:cNvSpPr>
          <p:nvPr>
            <p:ph type="body" idx="1"/>
          </p:nvPr>
        </p:nvSpPr>
        <p:spPr>
          <a:xfrm>
            <a:off x="685800" y="1524000"/>
            <a:ext cx="8077200" cy="4724400"/>
          </a:xfrm>
        </p:spPr>
        <p:txBody>
          <a:bodyPr/>
          <a:lstStyle/>
          <a:p>
            <a:r>
              <a:rPr lang="en-US" altLang="zh-TW" smtClean="0">
                <a:ea typeface="ＭＳ Ｐゴシック" panose="020B0600070205080204" pitchFamily="34" charset="-128"/>
              </a:rPr>
              <a:t>Learn how to carry out transformations in WebGL</a:t>
            </a:r>
          </a:p>
          <a:p>
            <a:pPr lvl="1"/>
            <a:r>
              <a:rPr lang="en-US" altLang="zh-TW" smtClean="0">
                <a:ea typeface="ＭＳ Ｐゴシック" panose="020B0600070205080204" pitchFamily="34" charset="-128"/>
              </a:rPr>
              <a:t>Rotation</a:t>
            </a:r>
          </a:p>
          <a:p>
            <a:pPr lvl="1"/>
            <a:r>
              <a:rPr lang="en-US" altLang="zh-TW" smtClean="0">
                <a:ea typeface="ＭＳ Ｐゴシック" panose="020B0600070205080204" pitchFamily="34" charset="-128"/>
              </a:rPr>
              <a:t>Translation </a:t>
            </a:r>
          </a:p>
          <a:p>
            <a:pPr lvl="1"/>
            <a:r>
              <a:rPr lang="en-US" altLang="zh-TW" smtClean="0">
                <a:ea typeface="ＭＳ Ｐゴシック" panose="020B0600070205080204" pitchFamily="34" charset="-128"/>
              </a:rPr>
              <a:t>Scaling</a:t>
            </a:r>
          </a:p>
          <a:p>
            <a:r>
              <a:rPr lang="en-US" altLang="zh-TW" smtClean="0">
                <a:ea typeface="ＭＳ Ｐゴシック" panose="020B0600070205080204" pitchFamily="34" charset="-128"/>
              </a:rPr>
              <a:t>Introduce MV.js transformations</a:t>
            </a:r>
          </a:p>
          <a:p>
            <a:pPr lvl="1"/>
            <a:r>
              <a:rPr lang="en-US" altLang="zh-TW" smtClean="0">
                <a:ea typeface="ＭＳ Ｐゴシック" panose="020B0600070205080204" pitchFamily="34" charset="-128"/>
              </a:rPr>
              <a:t>Model-view</a:t>
            </a:r>
          </a:p>
          <a:p>
            <a:pPr lvl="1"/>
            <a:r>
              <a:rPr lang="en-US" altLang="zh-TW" smtClean="0">
                <a:ea typeface="ＭＳ Ｐゴシック" panose="020B0600070205080204" pitchFamily="34" charset="-128"/>
              </a:rPr>
              <a:t>Projection</a:t>
            </a:r>
          </a:p>
          <a:p>
            <a:pPr lvl="1"/>
            <a:endParaRPr lang="en-US" altLang="zh-TW" smtClean="0">
              <a:ea typeface="ＭＳ Ｐゴシック" panose="020B0600070205080204" pitchFamily="34" charset="-128"/>
            </a:endParaRPr>
          </a:p>
        </p:txBody>
      </p:sp>
      <p:sp>
        <p:nvSpPr>
          <p:cNvPr id="1946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864107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AE21DB87-0E53-4FDA-9E47-710325BA8C24}" type="slidenum">
              <a:rPr lang="es-ES" altLang="zh-TW" sz="1000">
                <a:latin typeface="Arial" panose="020B0604020202020204" pitchFamily="34" charset="0"/>
              </a:rPr>
              <a:pPr lvl="1"/>
              <a:t>61</a:t>
            </a:fld>
            <a:endParaRPr lang="es-ES" altLang="zh-TW" sz="1000">
              <a:latin typeface="Arial" panose="020B0604020202020204" pitchFamily="34" charset="0"/>
            </a:endParaRPr>
          </a:p>
        </p:txBody>
      </p:sp>
      <p:sp>
        <p:nvSpPr>
          <p:cNvPr id="25603" name="Rectangle 2"/>
          <p:cNvSpPr>
            <a:spLocks noGrp="1" noChangeArrowheads="1"/>
          </p:cNvSpPr>
          <p:nvPr>
            <p:ph type="title"/>
          </p:nvPr>
        </p:nvSpPr>
        <p:spPr/>
        <p:txBody>
          <a:bodyPr>
            <a:normAutofit fontScale="90000"/>
          </a:bodyPr>
          <a:lstStyle/>
          <a:p>
            <a:r>
              <a:rPr lang="en-US" altLang="zh-TW" smtClean="0">
                <a:ea typeface="ＭＳ Ｐゴシック" panose="020B0600070205080204" pitchFamily="34" charset="-128"/>
              </a:rPr>
              <a:t>Current Transformation Matrix (CTM)</a:t>
            </a:r>
          </a:p>
        </p:txBody>
      </p:sp>
      <p:sp>
        <p:nvSpPr>
          <p:cNvPr id="25604" name="Rectangle 3"/>
          <p:cNvSpPr>
            <a:spLocks noGrp="1" noChangeArrowheads="1"/>
          </p:cNvSpPr>
          <p:nvPr>
            <p:ph type="body" idx="1"/>
          </p:nvPr>
        </p:nvSpPr>
        <p:spPr/>
        <p:txBody>
          <a:bodyPr/>
          <a:lstStyle/>
          <a:p>
            <a:r>
              <a:rPr lang="en-US" altLang="zh-TW" sz="2700" smtClean="0">
                <a:ea typeface="ＭＳ Ｐゴシック" panose="020B0600070205080204" pitchFamily="34" charset="-128"/>
              </a:rPr>
              <a:t>Conceptually there is a 4 x 4 homogeneous coordinate matrix, the </a:t>
            </a:r>
            <a:r>
              <a:rPr lang="en-US" altLang="zh-TW" sz="2700" i="1" smtClean="0">
                <a:ea typeface="ＭＳ Ｐゴシック" panose="020B0600070205080204" pitchFamily="34" charset="-128"/>
              </a:rPr>
              <a:t>current transformation matrix</a:t>
            </a:r>
            <a:r>
              <a:rPr lang="en-US" altLang="zh-TW" sz="2700" smtClean="0">
                <a:ea typeface="ＭＳ Ｐゴシック" panose="020B0600070205080204" pitchFamily="34" charset="-128"/>
              </a:rPr>
              <a:t> (CTM) that is part of the state and is applied to all vertices that pass down the pipeline</a:t>
            </a:r>
          </a:p>
          <a:p>
            <a:r>
              <a:rPr lang="en-US" altLang="zh-TW" sz="2700" smtClean="0">
                <a:ea typeface="ＭＳ Ｐゴシック" panose="020B0600070205080204" pitchFamily="34" charset="-128"/>
              </a:rPr>
              <a:t>The CTM is defined in the user program and loaded into a transformation unit</a:t>
            </a:r>
          </a:p>
        </p:txBody>
      </p:sp>
      <p:grpSp>
        <p:nvGrpSpPr>
          <p:cNvPr id="25605" name="Group 7"/>
          <p:cNvGrpSpPr>
            <a:grpSpLocks/>
          </p:cNvGrpSpPr>
          <p:nvPr/>
        </p:nvGrpSpPr>
        <p:grpSpPr bwMode="auto">
          <a:xfrm>
            <a:off x="1676400" y="5334000"/>
            <a:ext cx="4267200" cy="685800"/>
            <a:chOff x="1056" y="2400"/>
            <a:chExt cx="2688" cy="432"/>
          </a:xfrm>
        </p:grpSpPr>
        <p:sp>
          <p:nvSpPr>
            <p:cNvPr id="25614" name="Rectangle 4"/>
            <p:cNvSpPr>
              <a:spLocks noChangeArrowheads="1"/>
            </p:cNvSpPr>
            <p:nvPr/>
          </p:nvSpPr>
          <p:spPr bwMode="auto">
            <a:xfrm>
              <a:off x="1776" y="2400"/>
              <a:ext cx="1248" cy="432"/>
            </a:xfrm>
            <a:prstGeom prst="rect">
              <a:avLst/>
            </a:prstGeom>
            <a:solidFill>
              <a:schemeClr val="hlink"/>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zh-TW" altLang="zh-TW"/>
            </a:p>
          </p:txBody>
        </p:sp>
        <p:sp>
          <p:nvSpPr>
            <p:cNvPr id="25615" name="Line 5"/>
            <p:cNvSpPr>
              <a:spLocks noChangeShapeType="1"/>
            </p:cNvSpPr>
            <p:nvPr/>
          </p:nvSpPr>
          <p:spPr bwMode="auto">
            <a:xfrm>
              <a:off x="1056" y="2640"/>
              <a:ext cx="72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zh-TW" altLang="en-US"/>
            </a:p>
          </p:txBody>
        </p:sp>
        <p:sp>
          <p:nvSpPr>
            <p:cNvPr id="25616" name="Line 6"/>
            <p:cNvSpPr>
              <a:spLocks noChangeShapeType="1"/>
            </p:cNvSpPr>
            <p:nvPr/>
          </p:nvSpPr>
          <p:spPr bwMode="auto">
            <a:xfrm>
              <a:off x="3024" y="2640"/>
              <a:ext cx="72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zh-TW" altLang="en-US"/>
            </a:p>
          </p:txBody>
        </p:sp>
      </p:grpSp>
      <p:sp>
        <p:nvSpPr>
          <p:cNvPr id="25606" name="Text Box 8"/>
          <p:cNvSpPr txBox="1">
            <a:spLocks noChangeArrowheads="1"/>
          </p:cNvSpPr>
          <p:nvPr/>
        </p:nvSpPr>
        <p:spPr bwMode="auto">
          <a:xfrm>
            <a:off x="3429000" y="5486400"/>
            <a:ext cx="84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CTM</a:t>
            </a:r>
          </a:p>
        </p:txBody>
      </p:sp>
      <p:sp>
        <p:nvSpPr>
          <p:cNvPr id="25607" name="Text Box 9"/>
          <p:cNvSpPr txBox="1">
            <a:spLocks noChangeArrowheads="1"/>
          </p:cNvSpPr>
          <p:nvPr/>
        </p:nvSpPr>
        <p:spPr bwMode="auto">
          <a:xfrm>
            <a:off x="457200" y="5486400"/>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vertices</a:t>
            </a:r>
          </a:p>
        </p:txBody>
      </p:sp>
      <p:sp>
        <p:nvSpPr>
          <p:cNvPr id="25608" name="Text Box 10"/>
          <p:cNvSpPr txBox="1">
            <a:spLocks noChangeArrowheads="1"/>
          </p:cNvSpPr>
          <p:nvPr/>
        </p:nvSpPr>
        <p:spPr bwMode="auto">
          <a:xfrm>
            <a:off x="6096000" y="5486400"/>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vertices</a:t>
            </a:r>
          </a:p>
        </p:txBody>
      </p:sp>
      <p:sp>
        <p:nvSpPr>
          <p:cNvPr id="25609" name="Text Box 11"/>
          <p:cNvSpPr txBox="1">
            <a:spLocks noChangeArrowheads="1"/>
          </p:cNvSpPr>
          <p:nvPr/>
        </p:nvSpPr>
        <p:spPr bwMode="auto">
          <a:xfrm>
            <a:off x="2133600" y="5029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b="1"/>
              <a:t>p</a:t>
            </a:r>
          </a:p>
        </p:txBody>
      </p:sp>
      <p:sp>
        <p:nvSpPr>
          <p:cNvPr id="25610" name="Text Box 12"/>
          <p:cNvSpPr txBox="1">
            <a:spLocks noChangeArrowheads="1"/>
          </p:cNvSpPr>
          <p:nvPr/>
        </p:nvSpPr>
        <p:spPr bwMode="auto">
          <a:xfrm>
            <a:off x="5105400" y="4953000"/>
            <a:ext cx="1017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b="1"/>
              <a:t>p</a:t>
            </a:r>
            <a:r>
              <a:rPr lang="en-US" altLang="zh-TW"/>
              <a:t>’=</a:t>
            </a:r>
            <a:r>
              <a:rPr lang="en-US" altLang="zh-TW" b="1"/>
              <a:t>Cp</a:t>
            </a:r>
          </a:p>
        </p:txBody>
      </p:sp>
      <p:sp>
        <p:nvSpPr>
          <p:cNvPr id="25611" name="Line 13"/>
          <p:cNvSpPr>
            <a:spLocks noChangeShapeType="1"/>
          </p:cNvSpPr>
          <p:nvPr/>
        </p:nvSpPr>
        <p:spPr bwMode="auto">
          <a:xfrm>
            <a:off x="3733800" y="4876800"/>
            <a:ext cx="0" cy="4572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zh-TW" altLang="en-US"/>
          </a:p>
        </p:txBody>
      </p:sp>
      <p:sp>
        <p:nvSpPr>
          <p:cNvPr id="25612" name="Text Box 14"/>
          <p:cNvSpPr txBox="1">
            <a:spLocks noChangeArrowheads="1"/>
          </p:cNvSpPr>
          <p:nvPr/>
        </p:nvSpPr>
        <p:spPr bwMode="auto">
          <a:xfrm>
            <a:off x="3886200" y="46482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b="1"/>
              <a:t>C</a:t>
            </a:r>
          </a:p>
        </p:txBody>
      </p:sp>
      <p:sp>
        <p:nvSpPr>
          <p:cNvPr id="25613" name="Footer Placeholder 1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25748420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82AD3212-2446-401C-BCCE-B4C4C2A329E2}" type="slidenum">
              <a:rPr lang="es-ES" altLang="zh-TW" sz="1000">
                <a:latin typeface="Arial" panose="020B0604020202020204" pitchFamily="34" charset="0"/>
              </a:rPr>
              <a:pPr lvl="1"/>
              <a:t>62</a:t>
            </a:fld>
            <a:endParaRPr lang="es-ES" altLang="zh-TW" sz="1000">
              <a:latin typeface="Arial" panose="020B0604020202020204" pitchFamily="34" charset="0"/>
            </a:endParaRPr>
          </a:p>
        </p:txBody>
      </p:sp>
      <p:sp>
        <p:nvSpPr>
          <p:cNvPr id="27651" name="Rectangle 2"/>
          <p:cNvSpPr>
            <a:spLocks noGrp="1" noChangeArrowheads="1"/>
          </p:cNvSpPr>
          <p:nvPr>
            <p:ph type="title"/>
          </p:nvPr>
        </p:nvSpPr>
        <p:spPr/>
        <p:txBody>
          <a:bodyPr/>
          <a:lstStyle/>
          <a:p>
            <a:r>
              <a:rPr lang="en-US" altLang="zh-TW" sz="3300" smtClean="0">
                <a:ea typeface="ＭＳ Ｐゴシック" panose="020B0600070205080204" pitchFamily="34" charset="-128"/>
              </a:rPr>
              <a:t>CTM operations</a:t>
            </a:r>
          </a:p>
        </p:txBody>
      </p:sp>
      <p:sp>
        <p:nvSpPr>
          <p:cNvPr id="27652" name="Rectangle 3"/>
          <p:cNvSpPr>
            <a:spLocks noGrp="1" noChangeArrowheads="1"/>
          </p:cNvSpPr>
          <p:nvPr>
            <p:ph type="body" idx="1"/>
          </p:nvPr>
        </p:nvSpPr>
        <p:spPr/>
        <p:txBody>
          <a:bodyPr/>
          <a:lstStyle/>
          <a:p>
            <a:r>
              <a:rPr lang="en-US" altLang="zh-TW" sz="2700" smtClean="0">
                <a:ea typeface="ＭＳ Ｐゴシック" panose="020B0600070205080204" pitchFamily="34" charset="-128"/>
              </a:rPr>
              <a:t>The CTM can be altered either by loading a new CTM or by postmutiplication</a:t>
            </a:r>
          </a:p>
        </p:txBody>
      </p:sp>
      <p:sp>
        <p:nvSpPr>
          <p:cNvPr id="27653" name="Text Box 4"/>
          <p:cNvSpPr txBox="1">
            <a:spLocks noChangeArrowheads="1"/>
          </p:cNvSpPr>
          <p:nvPr/>
        </p:nvSpPr>
        <p:spPr bwMode="auto">
          <a:xfrm>
            <a:off x="1066800" y="2384425"/>
            <a:ext cx="58197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Load an identity matrix:</a:t>
            </a:r>
            <a:r>
              <a:rPr lang="en-US" altLang="zh-TW" b="1"/>
              <a:t> C</a:t>
            </a:r>
            <a:r>
              <a:rPr lang="en-US" altLang="zh-TW"/>
              <a:t> </a:t>
            </a:r>
            <a:r>
              <a:rPr lang="en-US" altLang="zh-TW">
                <a:sym typeface="Symbol" panose="05050102010706020507" pitchFamily="18" charset="2"/>
              </a:rPr>
              <a:t></a:t>
            </a:r>
            <a:r>
              <a:rPr lang="en-US" altLang="zh-TW"/>
              <a:t> </a:t>
            </a:r>
            <a:r>
              <a:rPr lang="en-US" altLang="zh-TW" b="1"/>
              <a:t>I</a:t>
            </a:r>
          </a:p>
          <a:p>
            <a:r>
              <a:rPr lang="en-US" altLang="zh-TW"/>
              <a:t>Load an arbitrary matrix:</a:t>
            </a:r>
            <a:r>
              <a:rPr lang="en-US" altLang="zh-TW" b="1"/>
              <a:t> C</a:t>
            </a:r>
            <a:r>
              <a:rPr lang="en-US" altLang="zh-TW"/>
              <a:t> </a:t>
            </a:r>
            <a:r>
              <a:rPr lang="en-US" altLang="zh-TW">
                <a:sym typeface="Symbol" panose="05050102010706020507" pitchFamily="18" charset="2"/>
              </a:rPr>
              <a:t></a:t>
            </a:r>
            <a:r>
              <a:rPr lang="en-US" altLang="zh-TW"/>
              <a:t> </a:t>
            </a:r>
            <a:r>
              <a:rPr lang="en-US" altLang="zh-TW" b="1"/>
              <a:t>M</a:t>
            </a:r>
          </a:p>
          <a:p>
            <a:endParaRPr lang="en-US" altLang="zh-TW" b="1"/>
          </a:p>
          <a:p>
            <a:r>
              <a:rPr lang="en-US" altLang="zh-TW"/>
              <a:t>Load a translation matrix:</a:t>
            </a:r>
            <a:r>
              <a:rPr lang="en-US" altLang="zh-TW" b="1"/>
              <a:t> C</a:t>
            </a:r>
            <a:r>
              <a:rPr lang="en-US" altLang="zh-TW"/>
              <a:t> </a:t>
            </a:r>
            <a:r>
              <a:rPr lang="en-US" altLang="zh-TW">
                <a:sym typeface="Symbol" panose="05050102010706020507" pitchFamily="18" charset="2"/>
              </a:rPr>
              <a:t></a:t>
            </a:r>
            <a:r>
              <a:rPr lang="en-US" altLang="zh-TW"/>
              <a:t> </a:t>
            </a:r>
            <a:r>
              <a:rPr lang="en-US" altLang="zh-TW" b="1"/>
              <a:t>T</a:t>
            </a:r>
          </a:p>
          <a:p>
            <a:r>
              <a:rPr lang="en-US" altLang="zh-TW"/>
              <a:t>Load a rotation matrix:</a:t>
            </a:r>
            <a:r>
              <a:rPr lang="en-US" altLang="zh-TW" b="1"/>
              <a:t> C</a:t>
            </a:r>
            <a:r>
              <a:rPr lang="en-US" altLang="zh-TW"/>
              <a:t> </a:t>
            </a:r>
            <a:r>
              <a:rPr lang="en-US" altLang="zh-TW">
                <a:sym typeface="Symbol" panose="05050102010706020507" pitchFamily="18" charset="2"/>
              </a:rPr>
              <a:t></a:t>
            </a:r>
            <a:r>
              <a:rPr lang="en-US" altLang="zh-TW"/>
              <a:t> </a:t>
            </a:r>
            <a:r>
              <a:rPr lang="en-US" altLang="zh-TW" b="1"/>
              <a:t>R</a:t>
            </a:r>
          </a:p>
          <a:p>
            <a:r>
              <a:rPr lang="en-US" altLang="zh-TW"/>
              <a:t>Load a scaling matrix:</a:t>
            </a:r>
            <a:r>
              <a:rPr lang="en-US" altLang="zh-TW" b="1"/>
              <a:t> C</a:t>
            </a:r>
            <a:r>
              <a:rPr lang="en-US" altLang="zh-TW"/>
              <a:t> </a:t>
            </a:r>
            <a:r>
              <a:rPr lang="en-US" altLang="zh-TW">
                <a:sym typeface="Symbol" panose="05050102010706020507" pitchFamily="18" charset="2"/>
              </a:rPr>
              <a:t></a:t>
            </a:r>
            <a:r>
              <a:rPr lang="en-US" altLang="zh-TW"/>
              <a:t> </a:t>
            </a:r>
            <a:r>
              <a:rPr lang="en-US" altLang="zh-TW" b="1"/>
              <a:t>S</a:t>
            </a:r>
          </a:p>
          <a:p>
            <a:endParaRPr lang="en-US" altLang="zh-TW" b="1"/>
          </a:p>
          <a:p>
            <a:r>
              <a:rPr lang="en-US" altLang="zh-TW"/>
              <a:t>Postmultiply by an arbitrary matrix:</a:t>
            </a:r>
            <a:r>
              <a:rPr lang="en-US" altLang="zh-TW" b="1"/>
              <a:t> C</a:t>
            </a:r>
            <a:r>
              <a:rPr lang="en-US" altLang="zh-TW"/>
              <a:t> </a:t>
            </a:r>
            <a:r>
              <a:rPr lang="en-US" altLang="zh-TW">
                <a:sym typeface="Symbol" panose="05050102010706020507" pitchFamily="18" charset="2"/>
              </a:rPr>
              <a:t></a:t>
            </a:r>
            <a:r>
              <a:rPr lang="en-US" altLang="zh-TW"/>
              <a:t> </a:t>
            </a:r>
            <a:r>
              <a:rPr lang="en-US" altLang="zh-TW" b="1"/>
              <a:t>CM</a:t>
            </a:r>
          </a:p>
          <a:p>
            <a:r>
              <a:rPr lang="en-US" altLang="zh-TW"/>
              <a:t>Postmultiply by a translation matrix:</a:t>
            </a:r>
            <a:r>
              <a:rPr lang="en-US" altLang="zh-TW" b="1"/>
              <a:t> C</a:t>
            </a:r>
            <a:r>
              <a:rPr lang="en-US" altLang="zh-TW"/>
              <a:t> </a:t>
            </a:r>
            <a:r>
              <a:rPr lang="en-US" altLang="zh-TW">
                <a:sym typeface="Symbol" panose="05050102010706020507" pitchFamily="18" charset="2"/>
              </a:rPr>
              <a:t></a:t>
            </a:r>
            <a:r>
              <a:rPr lang="en-US" altLang="zh-TW"/>
              <a:t> </a:t>
            </a:r>
            <a:r>
              <a:rPr lang="en-US" altLang="zh-TW" b="1"/>
              <a:t>CT</a:t>
            </a:r>
          </a:p>
          <a:p>
            <a:r>
              <a:rPr lang="en-US" altLang="zh-TW"/>
              <a:t>Postmultiply by a rotation matrix:</a:t>
            </a:r>
            <a:r>
              <a:rPr lang="en-US" altLang="zh-TW" b="1"/>
              <a:t> C</a:t>
            </a:r>
            <a:r>
              <a:rPr lang="en-US" altLang="zh-TW"/>
              <a:t> </a:t>
            </a:r>
            <a:r>
              <a:rPr lang="en-US" altLang="zh-TW">
                <a:sym typeface="Symbol" panose="05050102010706020507" pitchFamily="18" charset="2"/>
              </a:rPr>
              <a:t></a:t>
            </a:r>
            <a:r>
              <a:rPr lang="en-US" altLang="zh-TW"/>
              <a:t> </a:t>
            </a:r>
            <a:r>
              <a:rPr lang="en-US" altLang="zh-TW" b="1"/>
              <a:t>C</a:t>
            </a:r>
            <a:r>
              <a:rPr lang="en-US" altLang="zh-TW"/>
              <a:t> </a:t>
            </a:r>
            <a:r>
              <a:rPr lang="en-US" altLang="zh-TW" b="1"/>
              <a:t>R</a:t>
            </a:r>
          </a:p>
          <a:p>
            <a:r>
              <a:rPr lang="en-US" altLang="zh-TW"/>
              <a:t>Postmultiply by a scaling matrix:</a:t>
            </a:r>
            <a:r>
              <a:rPr lang="en-US" altLang="zh-TW" b="1"/>
              <a:t> C</a:t>
            </a:r>
            <a:r>
              <a:rPr lang="en-US" altLang="zh-TW"/>
              <a:t> </a:t>
            </a:r>
            <a:r>
              <a:rPr lang="en-US" altLang="zh-TW">
                <a:sym typeface="Symbol" panose="05050102010706020507" pitchFamily="18" charset="2"/>
              </a:rPr>
              <a:t></a:t>
            </a:r>
            <a:r>
              <a:rPr lang="en-US" altLang="zh-TW"/>
              <a:t> </a:t>
            </a:r>
            <a:r>
              <a:rPr lang="en-US" altLang="zh-TW" b="1"/>
              <a:t>C</a:t>
            </a:r>
            <a:r>
              <a:rPr lang="en-US" altLang="zh-TW"/>
              <a:t> </a:t>
            </a:r>
            <a:r>
              <a:rPr lang="en-US" altLang="zh-TW" b="1"/>
              <a:t>S</a:t>
            </a:r>
          </a:p>
          <a:p>
            <a:endParaRPr lang="en-US" altLang="zh-TW" b="1"/>
          </a:p>
        </p:txBody>
      </p:sp>
      <p:sp>
        <p:nvSpPr>
          <p:cNvPr id="27654"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30697600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3CD6A9D3-2AC9-4E95-8FCF-055AECBA0091}" type="slidenum">
              <a:rPr lang="es-ES" altLang="zh-TW" sz="1000">
                <a:latin typeface="Arial" panose="020B0604020202020204" pitchFamily="34" charset="0"/>
              </a:rPr>
              <a:pPr lvl="1"/>
              <a:t>63</a:t>
            </a:fld>
            <a:endParaRPr lang="es-ES" altLang="zh-TW" sz="1000">
              <a:latin typeface="Arial" panose="020B0604020202020204" pitchFamily="34" charset="0"/>
            </a:endParaRPr>
          </a:p>
        </p:txBody>
      </p:sp>
      <p:sp>
        <p:nvSpPr>
          <p:cNvPr id="47107" name="Rectangle 2"/>
          <p:cNvSpPr>
            <a:spLocks noGrp="1" noChangeArrowheads="1"/>
          </p:cNvSpPr>
          <p:nvPr>
            <p:ph type="title"/>
          </p:nvPr>
        </p:nvSpPr>
        <p:spPr/>
        <p:txBody>
          <a:bodyPr>
            <a:normAutofit fontScale="90000"/>
          </a:bodyPr>
          <a:lstStyle/>
          <a:p>
            <a:r>
              <a:rPr lang="en-US" altLang="zh-TW" smtClean="0">
                <a:ea typeface="ＭＳ Ｐゴシック" panose="020B0600070205080204" pitchFamily="34" charset="-128"/>
              </a:rPr>
              <a:t>Rotation About a Fixed Point other than the Origin</a:t>
            </a:r>
          </a:p>
        </p:txBody>
      </p:sp>
      <p:sp>
        <p:nvSpPr>
          <p:cNvPr id="47108" name="Rectangle 3"/>
          <p:cNvSpPr>
            <a:spLocks noGrp="1" noChangeArrowheads="1"/>
          </p:cNvSpPr>
          <p:nvPr>
            <p:ph type="body" idx="1"/>
          </p:nvPr>
        </p:nvSpPr>
        <p:spPr/>
        <p:txBody>
          <a:bodyPr/>
          <a:lstStyle/>
          <a:p>
            <a:pPr>
              <a:buFontTx/>
              <a:buNone/>
            </a:pPr>
            <a:r>
              <a:rPr lang="en-US" altLang="zh-TW" sz="2700" smtClean="0">
                <a:ea typeface="ＭＳ Ｐゴシック" panose="020B0600070205080204" pitchFamily="34" charset="-128"/>
              </a:rPr>
              <a:t>Move fixed point to origin</a:t>
            </a:r>
          </a:p>
          <a:p>
            <a:pPr>
              <a:buFontTx/>
              <a:buNone/>
            </a:pPr>
            <a:r>
              <a:rPr lang="en-US" altLang="zh-TW" sz="2700" smtClean="0">
                <a:ea typeface="ＭＳ Ｐゴシック" panose="020B0600070205080204" pitchFamily="34" charset="-128"/>
              </a:rPr>
              <a:t>Rotate</a:t>
            </a:r>
          </a:p>
          <a:p>
            <a:pPr>
              <a:buFontTx/>
              <a:buNone/>
            </a:pPr>
            <a:r>
              <a:rPr lang="en-US" altLang="zh-TW" sz="2700" smtClean="0">
                <a:ea typeface="ＭＳ Ｐゴシック" panose="020B0600070205080204" pitchFamily="34" charset="-128"/>
              </a:rPr>
              <a:t>Move fixed point back</a:t>
            </a:r>
          </a:p>
          <a:p>
            <a:pPr>
              <a:buFontTx/>
              <a:buNone/>
            </a:pPr>
            <a:r>
              <a:rPr lang="en-US" altLang="zh-TW" sz="2700" b="1" smtClean="0">
                <a:latin typeface="Times New Roman" panose="02020603050405020304" pitchFamily="18" charset="0"/>
                <a:ea typeface="ＭＳ Ｐゴシック" panose="020B0600070205080204" pitchFamily="34" charset="-128"/>
              </a:rPr>
              <a:t>M</a:t>
            </a:r>
            <a:r>
              <a:rPr lang="en-US" altLang="zh-TW" sz="2700" smtClean="0">
                <a:latin typeface="Times New Roman" panose="02020603050405020304" pitchFamily="18" charset="0"/>
                <a:ea typeface="ＭＳ Ｐゴシック" panose="020B0600070205080204" pitchFamily="34" charset="-128"/>
              </a:rPr>
              <a:t> = </a:t>
            </a:r>
            <a:r>
              <a:rPr lang="en-US" altLang="zh-TW" sz="2700" b="1" smtClean="0">
                <a:latin typeface="Times New Roman" panose="02020603050405020304" pitchFamily="18" charset="0"/>
                <a:ea typeface="ＭＳ Ｐゴシック" panose="020B0600070205080204" pitchFamily="34" charset="-128"/>
              </a:rPr>
              <a:t>T</a:t>
            </a:r>
            <a:r>
              <a:rPr lang="en-US" altLang="zh-TW" sz="2700" smtClean="0">
                <a:latin typeface="Times New Roman" panose="02020603050405020304" pitchFamily="18" charset="0"/>
                <a:ea typeface="ＭＳ Ｐゴシック" panose="020B0600070205080204" pitchFamily="34" charset="-128"/>
              </a:rPr>
              <a:t>(p</a:t>
            </a:r>
            <a:r>
              <a:rPr lang="en-US" altLang="zh-TW" sz="2700" baseline="-25000" smtClean="0">
                <a:latin typeface="Times New Roman" panose="02020603050405020304" pitchFamily="18" charset="0"/>
                <a:ea typeface="ＭＳ Ｐゴシック" panose="020B0600070205080204" pitchFamily="34" charset="-128"/>
              </a:rPr>
              <a:t>f</a:t>
            </a:r>
            <a:r>
              <a:rPr lang="en-US" altLang="zh-TW" sz="2700" smtClean="0">
                <a:latin typeface="Times New Roman" panose="02020603050405020304" pitchFamily="18" charset="0"/>
                <a:ea typeface="ＭＳ Ｐゴシック" panose="020B0600070205080204" pitchFamily="34" charset="-128"/>
              </a:rPr>
              <a:t>) </a:t>
            </a:r>
            <a:r>
              <a:rPr lang="en-US" altLang="zh-TW" sz="2700" b="1" smtClean="0">
                <a:latin typeface="Times New Roman" panose="02020603050405020304" pitchFamily="18" charset="0"/>
                <a:ea typeface="ＭＳ Ｐゴシック" panose="020B0600070205080204" pitchFamily="34" charset="-128"/>
              </a:rPr>
              <a:t>R</a:t>
            </a:r>
            <a:r>
              <a:rPr lang="en-US" altLang="zh-TW" sz="2700" smtClean="0">
                <a:latin typeface="Times New Roman" panose="02020603050405020304" pitchFamily="18" charset="0"/>
                <a:ea typeface="ＭＳ Ｐゴシック" panose="020B0600070205080204" pitchFamily="34" charset="-128"/>
              </a:rPr>
              <a:t>(</a:t>
            </a:r>
            <a:r>
              <a:rPr lang="en-US" altLang="zh-TW" sz="2700" smtClean="0">
                <a:latin typeface="Symbol" panose="05050102010706020507" pitchFamily="18" charset="2"/>
                <a:ea typeface="ＭＳ Ｐゴシック" panose="020B0600070205080204" pitchFamily="34" charset="-128"/>
              </a:rPr>
              <a:t>q</a:t>
            </a:r>
            <a:r>
              <a:rPr lang="en-US" altLang="zh-TW" sz="2700" smtClean="0">
                <a:latin typeface="Times New Roman" panose="02020603050405020304" pitchFamily="18" charset="0"/>
                <a:ea typeface="ＭＳ Ｐゴシック" panose="020B0600070205080204" pitchFamily="34" charset="-128"/>
              </a:rPr>
              <a:t>) </a:t>
            </a:r>
            <a:r>
              <a:rPr lang="en-US" altLang="zh-TW" sz="2700" b="1" smtClean="0">
                <a:latin typeface="Times New Roman" panose="02020603050405020304" pitchFamily="18" charset="0"/>
                <a:ea typeface="ＭＳ Ｐゴシック" panose="020B0600070205080204" pitchFamily="34" charset="-128"/>
              </a:rPr>
              <a:t>T</a:t>
            </a:r>
            <a:r>
              <a:rPr lang="en-US" altLang="zh-TW" sz="2700" smtClean="0">
                <a:latin typeface="Times New Roman" panose="02020603050405020304" pitchFamily="18" charset="0"/>
                <a:ea typeface="ＭＳ Ｐゴシック" panose="020B0600070205080204" pitchFamily="34" charset="-128"/>
              </a:rPr>
              <a:t>(-p</a:t>
            </a:r>
            <a:r>
              <a:rPr lang="en-US" altLang="zh-TW" sz="2700" baseline="-25000" smtClean="0">
                <a:latin typeface="Times New Roman" panose="02020603050405020304" pitchFamily="18" charset="0"/>
                <a:ea typeface="ＭＳ Ｐゴシック" panose="020B0600070205080204" pitchFamily="34" charset="-128"/>
              </a:rPr>
              <a:t>f</a:t>
            </a:r>
            <a:r>
              <a:rPr lang="en-US" altLang="zh-TW" sz="2700" smtClean="0">
                <a:latin typeface="Times New Roman" panose="02020603050405020304" pitchFamily="18" charset="0"/>
                <a:ea typeface="ＭＳ Ｐゴシック" panose="020B0600070205080204" pitchFamily="34" charset="-128"/>
              </a:rPr>
              <a:t>)</a:t>
            </a:r>
          </a:p>
        </p:txBody>
      </p:sp>
      <p:pic>
        <p:nvPicPr>
          <p:cNvPr id="47109" name="Picture 5" descr="\\Angel\BOOK\OpenGL\Paul Final\Art\jpeg\AN04F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962400"/>
            <a:ext cx="7745413"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31091330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C32724B4-CF14-4E24-A7FA-BF470A379BF6}" type="slidenum">
              <a:rPr lang="es-ES" altLang="zh-TW" sz="1000">
                <a:latin typeface="Arial" panose="020B0604020202020204" pitchFamily="34" charset="0"/>
              </a:rPr>
              <a:pPr lvl="1"/>
              <a:t>64</a:t>
            </a:fld>
            <a:endParaRPr lang="es-ES" altLang="zh-TW" sz="1000">
              <a:latin typeface="Arial" panose="020B0604020202020204" pitchFamily="34" charset="0"/>
            </a:endParaRPr>
          </a:p>
        </p:txBody>
      </p:sp>
      <p:sp>
        <p:nvSpPr>
          <p:cNvPr id="31747" name="Rectangle 2"/>
          <p:cNvSpPr>
            <a:spLocks noGrp="1" noChangeArrowheads="1"/>
          </p:cNvSpPr>
          <p:nvPr>
            <p:ph type="title"/>
          </p:nvPr>
        </p:nvSpPr>
        <p:spPr/>
        <p:txBody>
          <a:bodyPr/>
          <a:lstStyle/>
          <a:p>
            <a:r>
              <a:rPr lang="en-US" altLang="zh-TW" sz="3000" smtClean="0">
                <a:latin typeface="Times New Roman" panose="02020603050405020304" pitchFamily="18" charset="0"/>
                <a:ea typeface="ＭＳ Ｐゴシック" panose="020B0600070205080204" pitchFamily="34" charset="-128"/>
              </a:rPr>
              <a:t>Reversing the Order</a:t>
            </a:r>
          </a:p>
        </p:txBody>
      </p:sp>
      <p:sp>
        <p:nvSpPr>
          <p:cNvPr id="31748" name="Rectangle 3"/>
          <p:cNvSpPr>
            <a:spLocks noGrp="1" noChangeArrowheads="1"/>
          </p:cNvSpPr>
          <p:nvPr>
            <p:ph type="body" idx="1"/>
          </p:nvPr>
        </p:nvSpPr>
        <p:spPr/>
        <p:txBody>
          <a:bodyPr/>
          <a:lstStyle/>
          <a:p>
            <a:pPr>
              <a:lnSpc>
                <a:spcPct val="90000"/>
              </a:lnSpc>
              <a:spcBef>
                <a:spcPct val="0"/>
              </a:spcBef>
              <a:buFontTx/>
              <a:buNone/>
            </a:pPr>
            <a:r>
              <a:rPr lang="en-US" altLang="zh-TW" sz="2400" smtClean="0">
                <a:ea typeface="ＭＳ Ｐゴシック" panose="020B0600070205080204" pitchFamily="34" charset="-128"/>
              </a:rPr>
              <a:t>We want</a:t>
            </a:r>
            <a:r>
              <a:rPr lang="en-US" altLang="zh-TW" sz="2400" smtClean="0">
                <a:latin typeface="Times New Roman" panose="02020603050405020304" pitchFamily="18" charset="0"/>
                <a:ea typeface="ＭＳ Ｐゴシック" panose="020B0600070205080204" pitchFamily="34" charset="-128"/>
              </a:rPr>
              <a:t> </a:t>
            </a:r>
            <a:r>
              <a:rPr lang="en-US" altLang="zh-TW" sz="2400" b="1" smtClean="0">
                <a:latin typeface="Times New Roman" panose="02020603050405020304" pitchFamily="18" charset="0"/>
                <a:ea typeface="ＭＳ Ｐゴシック" panose="020B0600070205080204" pitchFamily="34" charset="-128"/>
              </a:rPr>
              <a:t>C = T </a:t>
            </a:r>
            <a:r>
              <a:rPr lang="en-US" altLang="zh-TW" sz="2400" baseline="30000" smtClean="0">
                <a:latin typeface="Times New Roman" panose="02020603050405020304" pitchFamily="18" charset="0"/>
                <a:ea typeface="ＭＳ Ｐゴシック" panose="020B0600070205080204" pitchFamily="34" charset="-128"/>
              </a:rPr>
              <a:t>–1</a:t>
            </a:r>
            <a:r>
              <a:rPr lang="en-US" altLang="zh-TW" sz="2400" b="1" smtClean="0">
                <a:latin typeface="Times New Roman" panose="02020603050405020304" pitchFamily="18" charset="0"/>
                <a:ea typeface="ＭＳ Ｐゴシック" panose="020B0600070205080204" pitchFamily="34" charset="-128"/>
              </a:rPr>
              <a:t> R T </a:t>
            </a:r>
          </a:p>
          <a:p>
            <a:pPr>
              <a:lnSpc>
                <a:spcPct val="90000"/>
              </a:lnSpc>
              <a:spcBef>
                <a:spcPct val="0"/>
              </a:spcBef>
              <a:buFontTx/>
              <a:buNone/>
            </a:pPr>
            <a:r>
              <a:rPr lang="en-US" altLang="zh-TW" sz="2400" smtClean="0">
                <a:ea typeface="ＭＳ Ｐゴシック" panose="020B0600070205080204" pitchFamily="34" charset="-128"/>
              </a:rPr>
              <a:t>so we must do the operations in the following order</a:t>
            </a:r>
          </a:p>
          <a:p>
            <a:pPr>
              <a:lnSpc>
                <a:spcPct val="90000"/>
              </a:lnSpc>
              <a:spcBef>
                <a:spcPct val="0"/>
              </a:spcBef>
              <a:buFontTx/>
              <a:buNone/>
            </a:pPr>
            <a:endParaRPr lang="en-US" altLang="zh-TW" sz="2400" smtClean="0">
              <a:ea typeface="ＭＳ Ｐゴシック" panose="020B0600070205080204" pitchFamily="34" charset="-128"/>
            </a:endParaRPr>
          </a:p>
          <a:p>
            <a:pPr>
              <a:lnSpc>
                <a:spcPct val="90000"/>
              </a:lnSpc>
              <a:spcBef>
                <a:spcPct val="0"/>
              </a:spcBef>
              <a:buFontTx/>
              <a:buNone/>
            </a:pPr>
            <a:r>
              <a:rPr lang="en-US" altLang="zh-TW" sz="2400" b="1" smtClean="0">
                <a:latin typeface="Times New Roman" panose="02020603050405020304" pitchFamily="18" charset="0"/>
                <a:ea typeface="ＭＳ Ｐゴシック" panose="020B0600070205080204" pitchFamily="34" charset="-128"/>
              </a:rPr>
              <a:t>C</a:t>
            </a:r>
            <a:r>
              <a:rPr lang="en-US" altLang="zh-TW" sz="2400" smtClean="0">
                <a:latin typeface="Times New Roman" panose="02020603050405020304" pitchFamily="18" charset="0"/>
                <a:ea typeface="ＭＳ Ｐゴシック" panose="020B0600070205080204" pitchFamily="34" charset="-128"/>
              </a:rPr>
              <a:t> </a:t>
            </a:r>
            <a:r>
              <a:rPr lang="en-US" altLang="zh-TW" sz="2400" smtClean="0">
                <a:latin typeface="Times New Roman" panose="02020603050405020304" pitchFamily="18" charset="0"/>
                <a:ea typeface="ＭＳ Ｐゴシック" panose="020B0600070205080204" pitchFamily="34" charset="-128"/>
                <a:sym typeface="Symbol" panose="05050102010706020507" pitchFamily="18" charset="2"/>
              </a:rPr>
              <a:t></a:t>
            </a:r>
            <a:r>
              <a:rPr lang="en-US" altLang="zh-TW" sz="2400" smtClean="0">
                <a:latin typeface="Times New Roman" panose="02020603050405020304" pitchFamily="18" charset="0"/>
                <a:ea typeface="ＭＳ Ｐゴシック" panose="020B0600070205080204" pitchFamily="34" charset="-128"/>
              </a:rPr>
              <a:t> </a:t>
            </a:r>
            <a:r>
              <a:rPr lang="en-US" altLang="zh-TW" sz="2400" b="1" smtClean="0">
                <a:latin typeface="Times New Roman" panose="02020603050405020304" pitchFamily="18" charset="0"/>
                <a:ea typeface="ＭＳ Ｐゴシック" panose="020B0600070205080204" pitchFamily="34" charset="-128"/>
              </a:rPr>
              <a:t>I</a:t>
            </a:r>
          </a:p>
          <a:p>
            <a:pPr>
              <a:lnSpc>
                <a:spcPct val="90000"/>
              </a:lnSpc>
              <a:spcBef>
                <a:spcPct val="0"/>
              </a:spcBef>
              <a:buFontTx/>
              <a:buNone/>
            </a:pPr>
            <a:r>
              <a:rPr lang="en-US" altLang="zh-TW" sz="2400" b="1" smtClean="0">
                <a:latin typeface="Times New Roman" panose="02020603050405020304" pitchFamily="18" charset="0"/>
                <a:ea typeface="ＭＳ Ｐゴシック" panose="020B0600070205080204" pitchFamily="34" charset="-128"/>
              </a:rPr>
              <a:t>C</a:t>
            </a:r>
            <a:r>
              <a:rPr lang="en-US" altLang="zh-TW" sz="2400" smtClean="0">
                <a:latin typeface="Times New Roman" panose="02020603050405020304" pitchFamily="18" charset="0"/>
                <a:ea typeface="ＭＳ Ｐゴシック" panose="020B0600070205080204" pitchFamily="34" charset="-128"/>
              </a:rPr>
              <a:t> </a:t>
            </a:r>
            <a:r>
              <a:rPr lang="en-US" altLang="zh-TW" sz="2400" smtClean="0">
                <a:latin typeface="Times New Roman" panose="02020603050405020304" pitchFamily="18" charset="0"/>
                <a:ea typeface="ＭＳ Ｐゴシック" panose="020B0600070205080204" pitchFamily="34" charset="-128"/>
                <a:sym typeface="Symbol" panose="05050102010706020507" pitchFamily="18" charset="2"/>
              </a:rPr>
              <a:t></a:t>
            </a:r>
            <a:r>
              <a:rPr lang="en-US" altLang="zh-TW" sz="2400" smtClean="0">
                <a:latin typeface="Times New Roman" panose="02020603050405020304" pitchFamily="18" charset="0"/>
                <a:ea typeface="ＭＳ Ｐゴシック" panose="020B0600070205080204" pitchFamily="34" charset="-128"/>
              </a:rPr>
              <a:t> </a:t>
            </a:r>
            <a:r>
              <a:rPr lang="en-US" altLang="zh-TW" sz="2400" b="1" smtClean="0">
                <a:latin typeface="Times New Roman" panose="02020603050405020304" pitchFamily="18" charset="0"/>
                <a:ea typeface="ＭＳ Ｐゴシック" panose="020B0600070205080204" pitchFamily="34" charset="-128"/>
              </a:rPr>
              <a:t>CT </a:t>
            </a:r>
            <a:r>
              <a:rPr lang="en-US" altLang="zh-TW" sz="2400" baseline="30000" smtClean="0">
                <a:latin typeface="Times New Roman" panose="02020603050405020304" pitchFamily="18" charset="0"/>
                <a:ea typeface="ＭＳ Ｐゴシック" panose="020B0600070205080204" pitchFamily="34" charset="-128"/>
              </a:rPr>
              <a:t>-1</a:t>
            </a:r>
            <a:endParaRPr lang="en-US" altLang="zh-TW" sz="2400" b="1" smtClean="0">
              <a:latin typeface="Times New Roman" panose="02020603050405020304" pitchFamily="18" charset="0"/>
              <a:ea typeface="ＭＳ Ｐゴシック" panose="020B0600070205080204" pitchFamily="34" charset="-128"/>
            </a:endParaRPr>
          </a:p>
          <a:p>
            <a:pPr>
              <a:lnSpc>
                <a:spcPct val="90000"/>
              </a:lnSpc>
              <a:spcBef>
                <a:spcPct val="0"/>
              </a:spcBef>
              <a:buFontTx/>
              <a:buNone/>
            </a:pPr>
            <a:r>
              <a:rPr lang="en-US" altLang="zh-TW" sz="2400" b="1" smtClean="0">
                <a:latin typeface="Times New Roman" panose="02020603050405020304" pitchFamily="18" charset="0"/>
                <a:ea typeface="ＭＳ Ｐゴシック" panose="020B0600070205080204" pitchFamily="34" charset="-128"/>
              </a:rPr>
              <a:t>C</a:t>
            </a:r>
            <a:r>
              <a:rPr lang="en-US" altLang="zh-TW" sz="2400" smtClean="0">
                <a:latin typeface="Times New Roman" panose="02020603050405020304" pitchFamily="18" charset="0"/>
                <a:ea typeface="ＭＳ Ｐゴシック" panose="020B0600070205080204" pitchFamily="34" charset="-128"/>
              </a:rPr>
              <a:t> </a:t>
            </a:r>
            <a:r>
              <a:rPr lang="en-US" altLang="zh-TW" sz="2400" smtClean="0">
                <a:latin typeface="Times New Roman" panose="02020603050405020304" pitchFamily="18" charset="0"/>
                <a:ea typeface="ＭＳ Ｐゴシック" panose="020B0600070205080204" pitchFamily="34" charset="-128"/>
                <a:sym typeface="Symbol" panose="05050102010706020507" pitchFamily="18" charset="2"/>
              </a:rPr>
              <a:t></a:t>
            </a:r>
            <a:r>
              <a:rPr lang="en-US" altLang="zh-TW" sz="2400" smtClean="0">
                <a:latin typeface="Times New Roman" panose="02020603050405020304" pitchFamily="18" charset="0"/>
                <a:ea typeface="ＭＳ Ｐゴシック" panose="020B0600070205080204" pitchFamily="34" charset="-128"/>
              </a:rPr>
              <a:t> </a:t>
            </a:r>
            <a:r>
              <a:rPr lang="en-US" altLang="zh-TW" sz="2400" b="1" smtClean="0">
                <a:latin typeface="Times New Roman" panose="02020603050405020304" pitchFamily="18" charset="0"/>
                <a:ea typeface="ＭＳ Ｐゴシック" panose="020B0600070205080204" pitchFamily="34" charset="-128"/>
              </a:rPr>
              <a:t>CR</a:t>
            </a:r>
          </a:p>
          <a:p>
            <a:pPr>
              <a:lnSpc>
                <a:spcPct val="90000"/>
              </a:lnSpc>
              <a:spcBef>
                <a:spcPct val="0"/>
              </a:spcBef>
              <a:buFontTx/>
              <a:buNone/>
            </a:pPr>
            <a:r>
              <a:rPr lang="en-US" altLang="zh-TW" sz="2400" b="1" smtClean="0">
                <a:latin typeface="Times New Roman" panose="02020603050405020304" pitchFamily="18" charset="0"/>
                <a:ea typeface="ＭＳ Ｐゴシック" panose="020B0600070205080204" pitchFamily="34" charset="-128"/>
              </a:rPr>
              <a:t>C</a:t>
            </a:r>
            <a:r>
              <a:rPr lang="en-US" altLang="zh-TW" sz="2400" smtClean="0">
                <a:latin typeface="Times New Roman" panose="02020603050405020304" pitchFamily="18" charset="0"/>
                <a:ea typeface="ＭＳ Ｐゴシック" panose="020B0600070205080204" pitchFamily="34" charset="-128"/>
              </a:rPr>
              <a:t> </a:t>
            </a:r>
            <a:r>
              <a:rPr lang="en-US" altLang="zh-TW" sz="2400" smtClean="0">
                <a:latin typeface="Times New Roman" panose="02020603050405020304" pitchFamily="18" charset="0"/>
                <a:ea typeface="ＭＳ Ｐゴシック" panose="020B0600070205080204" pitchFamily="34" charset="-128"/>
                <a:sym typeface="Symbol" panose="05050102010706020507" pitchFamily="18" charset="2"/>
              </a:rPr>
              <a:t></a:t>
            </a:r>
            <a:r>
              <a:rPr lang="en-US" altLang="zh-TW" sz="2400" smtClean="0">
                <a:latin typeface="Times New Roman" panose="02020603050405020304" pitchFamily="18" charset="0"/>
                <a:ea typeface="ＭＳ Ｐゴシック" panose="020B0600070205080204" pitchFamily="34" charset="-128"/>
              </a:rPr>
              <a:t> </a:t>
            </a:r>
            <a:r>
              <a:rPr lang="en-US" altLang="zh-TW" sz="2400" b="1" smtClean="0">
                <a:latin typeface="Times New Roman" panose="02020603050405020304" pitchFamily="18" charset="0"/>
                <a:ea typeface="ＭＳ Ｐゴシック" panose="020B0600070205080204" pitchFamily="34" charset="-128"/>
              </a:rPr>
              <a:t>CT</a:t>
            </a:r>
          </a:p>
          <a:p>
            <a:pPr>
              <a:lnSpc>
                <a:spcPct val="90000"/>
              </a:lnSpc>
              <a:spcBef>
                <a:spcPct val="0"/>
              </a:spcBef>
              <a:buFontTx/>
              <a:buNone/>
            </a:pPr>
            <a:endParaRPr lang="en-US" altLang="zh-TW" sz="2400" b="1" smtClean="0">
              <a:latin typeface="Times New Roman" panose="02020603050405020304" pitchFamily="18" charset="0"/>
              <a:ea typeface="ＭＳ Ｐゴシック" panose="020B0600070205080204" pitchFamily="34" charset="-128"/>
            </a:endParaRPr>
          </a:p>
          <a:p>
            <a:pPr>
              <a:lnSpc>
                <a:spcPct val="90000"/>
              </a:lnSpc>
              <a:spcBef>
                <a:spcPct val="0"/>
              </a:spcBef>
              <a:buFontTx/>
              <a:buNone/>
            </a:pPr>
            <a:r>
              <a:rPr lang="en-US" altLang="zh-TW" sz="2400" smtClean="0">
                <a:ea typeface="ＭＳ Ｐゴシック" panose="020B0600070205080204" pitchFamily="34" charset="-128"/>
              </a:rPr>
              <a:t>Each operation corresponds to one function call in the program.</a:t>
            </a:r>
          </a:p>
          <a:p>
            <a:pPr>
              <a:lnSpc>
                <a:spcPct val="90000"/>
              </a:lnSpc>
              <a:spcBef>
                <a:spcPct val="0"/>
              </a:spcBef>
              <a:buFontTx/>
              <a:buNone/>
            </a:pPr>
            <a:endParaRPr lang="en-US" altLang="zh-TW" sz="2400" smtClean="0">
              <a:ea typeface="ＭＳ Ｐゴシック" panose="020B0600070205080204" pitchFamily="34" charset="-128"/>
            </a:endParaRPr>
          </a:p>
          <a:p>
            <a:pPr>
              <a:lnSpc>
                <a:spcPct val="90000"/>
              </a:lnSpc>
              <a:spcBef>
                <a:spcPct val="0"/>
              </a:spcBef>
              <a:buFontTx/>
              <a:buNone/>
            </a:pPr>
            <a:r>
              <a:rPr lang="en-US" altLang="zh-TW" sz="2400" smtClean="0">
                <a:ea typeface="ＭＳ Ｐゴシック" panose="020B0600070205080204" pitchFamily="34" charset="-128"/>
              </a:rPr>
              <a:t>Note that the last operation specified is the first executed in the program</a:t>
            </a:r>
          </a:p>
        </p:txBody>
      </p:sp>
      <p:sp>
        <p:nvSpPr>
          <p:cNvPr id="3174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10415030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0687C5A4-11C5-483C-83C8-73E3CC8A304A}" type="slidenum">
              <a:rPr lang="es-ES" altLang="zh-TW" sz="1000">
                <a:latin typeface="Arial" panose="020B0604020202020204" pitchFamily="34" charset="0"/>
              </a:rPr>
              <a:pPr lvl="1"/>
              <a:t>65</a:t>
            </a:fld>
            <a:endParaRPr lang="es-ES" altLang="zh-TW" sz="1000">
              <a:latin typeface="Arial" panose="020B0604020202020204" pitchFamily="34" charset="0"/>
            </a:endParaRPr>
          </a:p>
        </p:txBody>
      </p:sp>
      <p:sp>
        <p:nvSpPr>
          <p:cNvPr id="33795" name="Rectangle 2"/>
          <p:cNvSpPr>
            <a:spLocks noGrp="1" noChangeArrowheads="1"/>
          </p:cNvSpPr>
          <p:nvPr>
            <p:ph type="title"/>
          </p:nvPr>
        </p:nvSpPr>
        <p:spPr/>
        <p:txBody>
          <a:bodyPr/>
          <a:lstStyle/>
          <a:p>
            <a:r>
              <a:rPr lang="en-US" altLang="zh-TW" smtClean="0">
                <a:ea typeface="ＭＳ Ｐゴシック" panose="020B0600070205080204" pitchFamily="34" charset="-128"/>
              </a:rPr>
              <a:t>CTM in WebGL</a:t>
            </a:r>
          </a:p>
        </p:txBody>
      </p:sp>
      <p:sp>
        <p:nvSpPr>
          <p:cNvPr id="33796" name="Rectangle 3"/>
          <p:cNvSpPr>
            <a:spLocks noGrp="1" noChangeArrowheads="1"/>
          </p:cNvSpPr>
          <p:nvPr>
            <p:ph type="body" idx="1"/>
          </p:nvPr>
        </p:nvSpPr>
        <p:spPr>
          <a:xfrm>
            <a:off x="685800" y="1524000"/>
            <a:ext cx="8001000" cy="4724400"/>
          </a:xfrm>
        </p:spPr>
        <p:txBody>
          <a:bodyPr/>
          <a:lstStyle/>
          <a:p>
            <a:r>
              <a:rPr lang="en-US" altLang="zh-TW" smtClean="0">
                <a:ea typeface="ＭＳ Ｐゴシック" panose="020B0600070205080204" pitchFamily="34" charset="-128"/>
              </a:rPr>
              <a:t>OpenGL had a model-view and a projection matrix in the pipeline which were concatenated together to form the CTM</a:t>
            </a:r>
          </a:p>
          <a:p>
            <a:r>
              <a:rPr lang="en-US" altLang="zh-TW" smtClean="0">
                <a:ea typeface="ＭＳ Ｐゴシック" panose="020B0600070205080204" pitchFamily="34" charset="-128"/>
              </a:rPr>
              <a:t>We will emulate this process</a:t>
            </a:r>
          </a:p>
        </p:txBody>
      </p:sp>
      <p:pic>
        <p:nvPicPr>
          <p:cNvPr id="33797" name="Picture 5" descr="C:\BOOK\OpenGL\Paul Final\Art\jpeg\AN04F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114800"/>
            <a:ext cx="6188075"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5774015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FF465A52-D953-44B6-BDBC-94E3252AD599}" type="slidenum">
              <a:rPr lang="es-ES" altLang="zh-TW" sz="1000">
                <a:latin typeface="Arial" panose="020B0604020202020204" pitchFamily="34" charset="0"/>
              </a:rPr>
              <a:pPr lvl="1"/>
              <a:t>66</a:t>
            </a:fld>
            <a:endParaRPr lang="es-ES" altLang="zh-TW" sz="1000">
              <a:latin typeface="Arial" panose="020B0604020202020204" pitchFamily="34" charset="0"/>
            </a:endParaRPr>
          </a:p>
        </p:txBody>
      </p:sp>
      <p:sp>
        <p:nvSpPr>
          <p:cNvPr id="35843" name="Rectangle 1026"/>
          <p:cNvSpPr>
            <a:spLocks noGrp="1" noChangeArrowheads="1"/>
          </p:cNvSpPr>
          <p:nvPr>
            <p:ph type="title"/>
          </p:nvPr>
        </p:nvSpPr>
        <p:spPr>
          <a:xfrm>
            <a:off x="1371600" y="228600"/>
            <a:ext cx="6629400" cy="1066800"/>
          </a:xfrm>
        </p:spPr>
        <p:txBody>
          <a:bodyPr>
            <a:normAutofit fontScale="90000"/>
          </a:bodyPr>
          <a:lstStyle/>
          <a:p>
            <a:r>
              <a:rPr lang="en-US" altLang="zh-TW" smtClean="0">
                <a:ea typeface="ＭＳ Ｐゴシック" panose="020B0600070205080204" pitchFamily="34" charset="-128"/>
              </a:rPr>
              <a:t>Using the ModelView Matrix</a:t>
            </a:r>
          </a:p>
        </p:txBody>
      </p:sp>
      <p:sp>
        <p:nvSpPr>
          <p:cNvPr id="35844" name="Rectangle 1027"/>
          <p:cNvSpPr>
            <a:spLocks noGrp="1" noChangeArrowheads="1"/>
          </p:cNvSpPr>
          <p:nvPr>
            <p:ph type="body" idx="1"/>
          </p:nvPr>
        </p:nvSpPr>
        <p:spPr/>
        <p:txBody>
          <a:bodyPr>
            <a:normAutofit lnSpcReduction="10000"/>
          </a:bodyPr>
          <a:lstStyle/>
          <a:p>
            <a:r>
              <a:rPr lang="en-US" altLang="zh-TW" sz="2800" smtClean="0">
                <a:ea typeface="ＭＳ Ｐゴシック" panose="020B0600070205080204" pitchFamily="34" charset="-128"/>
              </a:rPr>
              <a:t>In WebGL, the model-view matrix is used to</a:t>
            </a:r>
          </a:p>
          <a:p>
            <a:pPr lvl="1"/>
            <a:r>
              <a:rPr lang="en-US" altLang="zh-TW" smtClean="0">
                <a:ea typeface="ＭＳ Ｐゴシック" panose="020B0600070205080204" pitchFamily="34" charset="-128"/>
              </a:rPr>
              <a:t>Position the camera</a:t>
            </a:r>
          </a:p>
          <a:p>
            <a:pPr lvl="2"/>
            <a:r>
              <a:rPr lang="en-US" altLang="zh-TW" sz="2400" smtClean="0">
                <a:ea typeface="ＭＳ Ｐゴシック" panose="020B0600070205080204" pitchFamily="34" charset="-128"/>
              </a:rPr>
              <a:t>Can be done by rotations and translations but is often easier to use the lookAt function in MV.js</a:t>
            </a:r>
            <a:endParaRPr lang="en-US" altLang="zh-TW" b="1" smtClean="0">
              <a:latin typeface="Courier New" panose="02070309020205020404" pitchFamily="49" charset="0"/>
              <a:ea typeface="ＭＳ Ｐゴシック" panose="020B0600070205080204" pitchFamily="34" charset="-128"/>
            </a:endParaRPr>
          </a:p>
          <a:p>
            <a:pPr lvl="1"/>
            <a:r>
              <a:rPr lang="en-US" altLang="zh-TW" smtClean="0">
                <a:ea typeface="ＭＳ Ｐゴシック" panose="020B0600070205080204" pitchFamily="34" charset="-128"/>
              </a:rPr>
              <a:t>Build models of objects </a:t>
            </a:r>
          </a:p>
          <a:p>
            <a:r>
              <a:rPr lang="en-US" altLang="zh-TW" sz="2800" smtClean="0">
                <a:ea typeface="ＭＳ Ｐゴシック" panose="020B0600070205080204" pitchFamily="34" charset="-128"/>
              </a:rPr>
              <a:t>The projection matrix is used to define the view volume and to select a camera lens</a:t>
            </a:r>
          </a:p>
          <a:p>
            <a:r>
              <a:rPr lang="en-US" altLang="zh-TW" sz="2800" smtClean="0">
                <a:ea typeface="ＭＳ Ｐゴシック" panose="020B0600070205080204" pitchFamily="34" charset="-128"/>
              </a:rPr>
              <a:t>Although these matrices are no longer part of the OpenGL state, it is usually a good strategy to create them in our own applications </a:t>
            </a:r>
          </a:p>
        </p:txBody>
      </p:sp>
      <p:sp>
        <p:nvSpPr>
          <p:cNvPr id="35845" name="TextBox 5"/>
          <p:cNvSpPr txBox="1">
            <a:spLocks noChangeArrowheads="1"/>
          </p:cNvSpPr>
          <p:nvPr/>
        </p:nvSpPr>
        <p:spPr bwMode="auto">
          <a:xfrm>
            <a:off x="3124200" y="6096000"/>
            <a:ext cx="2819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q = P*MV*p</a:t>
            </a:r>
          </a:p>
        </p:txBody>
      </p:sp>
      <p:sp>
        <p:nvSpPr>
          <p:cNvPr id="35846"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5112770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0862C64A-1EC0-4356-AF19-FEF4867AE6CA}" type="slidenum">
              <a:rPr lang="es-ES" altLang="zh-TW" sz="1000">
                <a:latin typeface="Arial" panose="020B0604020202020204" pitchFamily="34" charset="0"/>
              </a:rPr>
              <a:pPr lvl="1"/>
              <a:t>67</a:t>
            </a:fld>
            <a:endParaRPr lang="es-ES" altLang="zh-TW" sz="1000">
              <a:latin typeface="Arial" panose="020B0604020202020204" pitchFamily="34" charset="0"/>
            </a:endParaRPr>
          </a:p>
        </p:txBody>
      </p:sp>
      <p:sp>
        <p:nvSpPr>
          <p:cNvPr id="37891" name="Rectangle 2"/>
          <p:cNvSpPr>
            <a:spLocks noGrp="1" noChangeArrowheads="1"/>
          </p:cNvSpPr>
          <p:nvPr>
            <p:ph type="title"/>
          </p:nvPr>
        </p:nvSpPr>
        <p:spPr>
          <a:xfrm>
            <a:off x="1371600" y="228600"/>
            <a:ext cx="6858000" cy="1066800"/>
          </a:xfrm>
        </p:spPr>
        <p:txBody>
          <a:bodyPr/>
          <a:lstStyle/>
          <a:p>
            <a:r>
              <a:rPr lang="en-US" altLang="zh-TW" smtClean="0">
                <a:ea typeface="ＭＳ Ｐゴシック" panose="020B0600070205080204" pitchFamily="34" charset="-128"/>
              </a:rPr>
              <a:t>Rotation, Translation, Scaling</a:t>
            </a:r>
          </a:p>
        </p:txBody>
      </p:sp>
      <p:sp>
        <p:nvSpPr>
          <p:cNvPr id="37892" name="Text Box 5"/>
          <p:cNvSpPr>
            <a:spLocks noGrp="1" noChangeArrowheads="1"/>
          </p:cNvSpPr>
          <p:nvPr>
            <p:ph type="body" idx="1"/>
          </p:nvPr>
        </p:nvSpPr>
        <p:spPr>
          <a:xfrm>
            <a:off x="1447800" y="3657600"/>
            <a:ext cx="6629400" cy="533400"/>
          </a:xfrm>
          <a:noFill/>
        </p:spPr>
        <p:txBody>
          <a:bodyPr>
            <a:normAutofit fontScale="70000" lnSpcReduction="20000"/>
          </a:bodyPr>
          <a:lstStyle/>
          <a:p>
            <a:pPr>
              <a:spcBef>
                <a:spcPct val="0"/>
              </a:spcBef>
              <a:buFontTx/>
              <a:buNone/>
            </a:pPr>
            <a:r>
              <a:rPr lang="en-US" altLang="zh-TW" sz="2400" b="1" smtClean="0">
                <a:latin typeface="Courier New" panose="02070309020205020404" pitchFamily="49" charset="0"/>
                <a:ea typeface="ＭＳ Ｐゴシック" panose="020B0600070205080204" pitchFamily="34" charset="-128"/>
              </a:rPr>
              <a:t>var r = rotate(theta, vx, vy, vz)</a:t>
            </a:r>
          </a:p>
          <a:p>
            <a:pPr>
              <a:spcBef>
                <a:spcPct val="0"/>
              </a:spcBef>
              <a:buFontTx/>
              <a:buNone/>
            </a:pPr>
            <a:r>
              <a:rPr lang="en-US" altLang="zh-TW" sz="2400" b="1" smtClean="0">
                <a:latin typeface="Courier New" panose="02070309020205020404" pitchFamily="49" charset="0"/>
                <a:ea typeface="ＭＳ Ｐゴシック" panose="020B0600070205080204" pitchFamily="34" charset="-128"/>
              </a:rPr>
              <a:t>m = mult(m, r);</a:t>
            </a:r>
          </a:p>
          <a:p>
            <a:pPr>
              <a:spcBef>
                <a:spcPct val="0"/>
              </a:spcBef>
              <a:buFontTx/>
              <a:buNone/>
            </a:pPr>
            <a:endParaRPr lang="en-US" altLang="zh-TW" sz="2400" b="1" smtClean="0">
              <a:latin typeface="Courier New" panose="02070309020205020404" pitchFamily="49" charset="0"/>
              <a:ea typeface="ＭＳ Ｐゴシック" panose="020B0600070205080204" pitchFamily="34" charset="-128"/>
            </a:endParaRPr>
          </a:p>
        </p:txBody>
      </p:sp>
      <p:sp>
        <p:nvSpPr>
          <p:cNvPr id="37893" name="Text Box 7"/>
          <p:cNvSpPr txBox="1">
            <a:spLocks noChangeArrowheads="1"/>
          </p:cNvSpPr>
          <p:nvPr/>
        </p:nvSpPr>
        <p:spPr bwMode="auto">
          <a:xfrm>
            <a:off x="1447800" y="5334000"/>
            <a:ext cx="7162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lstStyle>
            <a:lvl1pPr marL="190500" indent="-190500">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b="1">
                <a:latin typeface="Courier New" panose="02070309020205020404" pitchFamily="49" charset="0"/>
              </a:rPr>
              <a:t>var s = scale( sx, sy, sz)</a:t>
            </a:r>
          </a:p>
          <a:p>
            <a:r>
              <a:rPr lang="en-US" altLang="zh-TW" b="1">
                <a:latin typeface="Courier New" panose="02070309020205020404" pitchFamily="49" charset="0"/>
              </a:rPr>
              <a:t>var t = translate(dx, dy, dz);</a:t>
            </a:r>
          </a:p>
          <a:p>
            <a:r>
              <a:rPr lang="en-US" altLang="zh-TW" b="1">
                <a:latin typeface="Courier New" panose="02070309020205020404" pitchFamily="49" charset="0"/>
              </a:rPr>
              <a:t>m = mult(s, t);</a:t>
            </a:r>
          </a:p>
        </p:txBody>
      </p:sp>
      <p:sp>
        <p:nvSpPr>
          <p:cNvPr id="37894" name="Text Box 8"/>
          <p:cNvSpPr txBox="1">
            <a:spLocks noChangeArrowheads="1"/>
          </p:cNvSpPr>
          <p:nvPr/>
        </p:nvSpPr>
        <p:spPr bwMode="auto">
          <a:xfrm>
            <a:off x="1447800" y="2286000"/>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b="1">
                <a:latin typeface="Courier New" panose="02070309020205020404" pitchFamily="49" charset="0"/>
              </a:rPr>
              <a:t>var m = mat4();</a:t>
            </a:r>
          </a:p>
        </p:txBody>
      </p:sp>
      <p:sp>
        <p:nvSpPr>
          <p:cNvPr id="37895" name="Text Box 9"/>
          <p:cNvSpPr txBox="1">
            <a:spLocks noChangeArrowheads="1"/>
          </p:cNvSpPr>
          <p:nvPr/>
        </p:nvSpPr>
        <p:spPr bwMode="auto">
          <a:xfrm>
            <a:off x="889000" y="1674813"/>
            <a:ext cx="3605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latin typeface="Arial" panose="020B0604020202020204" pitchFamily="34" charset="0"/>
              </a:rPr>
              <a:t>Create an identity matrix:</a:t>
            </a:r>
          </a:p>
        </p:txBody>
      </p:sp>
      <p:sp>
        <p:nvSpPr>
          <p:cNvPr id="37896" name="Text Box 10"/>
          <p:cNvSpPr txBox="1">
            <a:spLocks noChangeArrowheads="1"/>
          </p:cNvSpPr>
          <p:nvPr/>
        </p:nvSpPr>
        <p:spPr bwMode="auto">
          <a:xfrm>
            <a:off x="838200" y="2743200"/>
            <a:ext cx="7461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t>Multiply on right by rotation matrix of </a:t>
            </a:r>
            <a:r>
              <a:rPr lang="en-US" altLang="zh-TW" b="1">
                <a:latin typeface="Courier New" panose="02070309020205020404" pitchFamily="49" charset="0"/>
              </a:rPr>
              <a:t>theta</a:t>
            </a:r>
            <a:r>
              <a:rPr lang="en-US" altLang="zh-TW">
                <a:latin typeface="Arial" panose="020B0604020202020204" pitchFamily="34" charset="0"/>
              </a:rPr>
              <a:t> in degrees</a:t>
            </a:r>
            <a:r>
              <a:rPr lang="en-US" altLang="zh-TW"/>
              <a:t> </a:t>
            </a:r>
          </a:p>
          <a:p>
            <a:r>
              <a:rPr lang="en-US" altLang="zh-TW">
                <a:latin typeface="Arial" panose="020B0604020202020204" pitchFamily="34" charset="0"/>
              </a:rPr>
              <a:t>where (</a:t>
            </a:r>
            <a:r>
              <a:rPr lang="en-US" altLang="zh-TW" b="1">
                <a:latin typeface="Courier New" panose="02070309020205020404" pitchFamily="49" charset="0"/>
              </a:rPr>
              <a:t>vx, vy, vz</a:t>
            </a:r>
            <a:r>
              <a:rPr lang="en-US" altLang="zh-TW">
                <a:latin typeface="Arial" panose="020B0604020202020204" pitchFamily="34" charset="0"/>
              </a:rPr>
              <a:t>) define axis of rotation</a:t>
            </a:r>
          </a:p>
          <a:p>
            <a:endParaRPr lang="en-US" altLang="zh-TW"/>
          </a:p>
        </p:txBody>
      </p:sp>
      <p:sp>
        <p:nvSpPr>
          <p:cNvPr id="37897" name="Text Box 9"/>
          <p:cNvSpPr txBox="1">
            <a:spLocks noChangeArrowheads="1"/>
          </p:cNvSpPr>
          <p:nvPr/>
        </p:nvSpPr>
        <p:spPr bwMode="auto">
          <a:xfrm>
            <a:off x="1066800" y="4495800"/>
            <a:ext cx="5295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a:latin typeface="Arial" panose="020B0604020202020204" pitchFamily="34" charset="0"/>
              </a:rPr>
              <a:t>Also have rotateX, rotateY, rotateZ</a:t>
            </a:r>
          </a:p>
          <a:p>
            <a:r>
              <a:rPr lang="en-US" altLang="zh-TW">
                <a:latin typeface="Arial" panose="020B0604020202020204" pitchFamily="34" charset="0"/>
              </a:rPr>
              <a:t>Do same with translation and scaling:</a:t>
            </a:r>
          </a:p>
        </p:txBody>
      </p:sp>
      <p:sp>
        <p:nvSpPr>
          <p:cNvPr id="37898" name="Footer Placeholder 9"/>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39745501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AE51063E-2DF1-42D7-899F-FB4087A4D675}" type="slidenum">
              <a:rPr lang="es-ES" altLang="zh-TW" sz="1000">
                <a:latin typeface="Arial" panose="020B0604020202020204" pitchFamily="34" charset="0"/>
              </a:rPr>
              <a:pPr lvl="1"/>
              <a:t>68</a:t>
            </a:fld>
            <a:endParaRPr lang="es-ES" altLang="zh-TW" sz="1000">
              <a:latin typeface="Arial" panose="020B0604020202020204" pitchFamily="34" charset="0"/>
            </a:endParaRPr>
          </a:p>
        </p:txBody>
      </p:sp>
      <p:sp>
        <p:nvSpPr>
          <p:cNvPr id="39939" name="Rectangle 2"/>
          <p:cNvSpPr>
            <a:spLocks noGrp="1" noChangeArrowheads="1"/>
          </p:cNvSpPr>
          <p:nvPr>
            <p:ph type="title"/>
          </p:nvPr>
        </p:nvSpPr>
        <p:spPr/>
        <p:txBody>
          <a:bodyPr/>
          <a:lstStyle/>
          <a:p>
            <a:r>
              <a:rPr lang="en-US" altLang="zh-TW" smtClean="0">
                <a:ea typeface="ＭＳ Ｐゴシック" panose="020B0600070205080204" pitchFamily="34" charset="-128"/>
              </a:rPr>
              <a:t>Example</a:t>
            </a:r>
          </a:p>
        </p:txBody>
      </p:sp>
      <p:sp>
        <p:nvSpPr>
          <p:cNvPr id="39940" name="Rectangle 3"/>
          <p:cNvSpPr>
            <a:spLocks noGrp="1" noChangeArrowheads="1"/>
          </p:cNvSpPr>
          <p:nvPr>
            <p:ph type="body" idx="1"/>
          </p:nvPr>
        </p:nvSpPr>
        <p:spPr>
          <a:xfrm>
            <a:off x="685800" y="1524000"/>
            <a:ext cx="8229600" cy="4724400"/>
          </a:xfrm>
        </p:spPr>
        <p:txBody>
          <a:bodyPr/>
          <a:lstStyle/>
          <a:p>
            <a:r>
              <a:rPr lang="en-US" altLang="zh-TW" sz="2700" smtClean="0">
                <a:ea typeface="ＭＳ Ｐゴシック" panose="020B0600070205080204" pitchFamily="34" charset="-128"/>
              </a:rPr>
              <a:t>Rotation about z axis by 30 degrees with a fixed point of (1.0, 2.0, 3.0)</a:t>
            </a:r>
          </a:p>
          <a:p>
            <a:endParaRPr lang="en-US" altLang="zh-TW" sz="2700" smtClean="0">
              <a:ea typeface="ＭＳ Ｐゴシック" panose="020B0600070205080204" pitchFamily="34" charset="-128"/>
            </a:endParaRPr>
          </a:p>
          <a:p>
            <a:endParaRPr lang="en-US" altLang="zh-TW" sz="2700" smtClean="0">
              <a:ea typeface="ＭＳ Ｐゴシック" panose="020B0600070205080204" pitchFamily="34" charset="-128"/>
            </a:endParaRPr>
          </a:p>
          <a:p>
            <a:endParaRPr lang="en-US" altLang="zh-TW" sz="2700" smtClean="0">
              <a:ea typeface="ＭＳ Ｐゴシック" panose="020B0600070205080204" pitchFamily="34" charset="-128"/>
            </a:endParaRPr>
          </a:p>
          <a:p>
            <a:endParaRPr lang="en-US" altLang="zh-TW" sz="2700" smtClean="0">
              <a:ea typeface="ＭＳ Ｐゴシック" panose="020B0600070205080204" pitchFamily="34" charset="-128"/>
            </a:endParaRPr>
          </a:p>
          <a:p>
            <a:endParaRPr lang="en-US" altLang="zh-TW" sz="2700" smtClean="0">
              <a:ea typeface="ＭＳ Ｐゴシック" panose="020B0600070205080204" pitchFamily="34" charset="-128"/>
            </a:endParaRPr>
          </a:p>
          <a:p>
            <a:r>
              <a:rPr lang="en-US" altLang="zh-TW" sz="2700" smtClean="0">
                <a:ea typeface="ＭＳ Ｐゴシック" panose="020B0600070205080204" pitchFamily="34" charset="-128"/>
              </a:rPr>
              <a:t>Remember that last matrix specified in the program is the first applied</a:t>
            </a:r>
          </a:p>
        </p:txBody>
      </p:sp>
      <p:sp>
        <p:nvSpPr>
          <p:cNvPr id="39941" name="Text Box 4"/>
          <p:cNvSpPr txBox="1">
            <a:spLocks noChangeArrowheads="1"/>
          </p:cNvSpPr>
          <p:nvPr/>
        </p:nvSpPr>
        <p:spPr bwMode="auto">
          <a:xfrm>
            <a:off x="762000" y="2743200"/>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b="1">
                <a:latin typeface="Courier New" panose="02070309020205020404" pitchFamily="49" charset="0"/>
              </a:rPr>
              <a:t>var m = mult(translate(1.0, 2.0, 3.0), </a:t>
            </a:r>
          </a:p>
          <a:p>
            <a:r>
              <a:rPr lang="en-US" altLang="zh-TW" b="1">
                <a:latin typeface="Courier New" panose="02070309020205020404" pitchFamily="49" charset="0"/>
              </a:rPr>
              <a:t>    rotate(30.0, 0.0, 0.0, 1.0));</a:t>
            </a:r>
          </a:p>
          <a:p>
            <a:r>
              <a:rPr lang="en-US" altLang="zh-TW" b="1">
                <a:latin typeface="Courier New" panose="02070309020205020404" pitchFamily="49" charset="0"/>
              </a:rPr>
              <a:t>m = mult(m, translate(-1.0, -2.0, -3.0));</a:t>
            </a:r>
          </a:p>
        </p:txBody>
      </p:sp>
      <p:sp>
        <p:nvSpPr>
          <p:cNvPr id="39942"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27249043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3CD6A9D3-2AC9-4E95-8FCF-055AECBA0091}" type="slidenum">
              <a:rPr lang="es-ES" altLang="zh-TW" sz="1000">
                <a:latin typeface="Arial" panose="020B0604020202020204" pitchFamily="34" charset="0"/>
              </a:rPr>
              <a:pPr lvl="1"/>
              <a:t>69</a:t>
            </a:fld>
            <a:endParaRPr lang="es-ES" altLang="zh-TW" sz="1000">
              <a:latin typeface="Arial" panose="020B0604020202020204" pitchFamily="34" charset="0"/>
            </a:endParaRPr>
          </a:p>
        </p:txBody>
      </p:sp>
      <p:sp>
        <p:nvSpPr>
          <p:cNvPr id="47107" name="Rectangle 2"/>
          <p:cNvSpPr>
            <a:spLocks noGrp="1" noChangeArrowheads="1"/>
          </p:cNvSpPr>
          <p:nvPr>
            <p:ph type="title"/>
          </p:nvPr>
        </p:nvSpPr>
        <p:spPr/>
        <p:txBody>
          <a:bodyPr>
            <a:normAutofit fontScale="90000"/>
          </a:bodyPr>
          <a:lstStyle/>
          <a:p>
            <a:r>
              <a:rPr lang="en-US" altLang="zh-TW" smtClean="0">
                <a:ea typeface="ＭＳ Ｐゴシック" panose="020B0600070205080204" pitchFamily="34" charset="-128"/>
              </a:rPr>
              <a:t>Rotation About a Fixed Point other than the Origin</a:t>
            </a:r>
          </a:p>
        </p:txBody>
      </p:sp>
      <p:sp>
        <p:nvSpPr>
          <p:cNvPr id="47108" name="Rectangle 3"/>
          <p:cNvSpPr>
            <a:spLocks noGrp="1" noChangeArrowheads="1"/>
          </p:cNvSpPr>
          <p:nvPr>
            <p:ph type="body" idx="1"/>
          </p:nvPr>
        </p:nvSpPr>
        <p:spPr/>
        <p:txBody>
          <a:bodyPr/>
          <a:lstStyle/>
          <a:p>
            <a:pPr>
              <a:buFontTx/>
              <a:buNone/>
            </a:pPr>
            <a:r>
              <a:rPr lang="en-US" altLang="zh-TW" sz="2700" smtClean="0">
                <a:ea typeface="ＭＳ Ｐゴシック" panose="020B0600070205080204" pitchFamily="34" charset="-128"/>
              </a:rPr>
              <a:t>Move fixed point to origin</a:t>
            </a:r>
          </a:p>
          <a:p>
            <a:pPr>
              <a:buFontTx/>
              <a:buNone/>
            </a:pPr>
            <a:r>
              <a:rPr lang="en-US" altLang="zh-TW" sz="2700" smtClean="0">
                <a:ea typeface="ＭＳ Ｐゴシック" panose="020B0600070205080204" pitchFamily="34" charset="-128"/>
              </a:rPr>
              <a:t>Rotate</a:t>
            </a:r>
          </a:p>
          <a:p>
            <a:pPr>
              <a:buFontTx/>
              <a:buNone/>
            </a:pPr>
            <a:r>
              <a:rPr lang="en-US" altLang="zh-TW" sz="2700" smtClean="0">
                <a:ea typeface="ＭＳ Ｐゴシック" panose="020B0600070205080204" pitchFamily="34" charset="-128"/>
              </a:rPr>
              <a:t>Move fixed point back</a:t>
            </a:r>
          </a:p>
          <a:p>
            <a:pPr>
              <a:buFontTx/>
              <a:buNone/>
            </a:pPr>
            <a:r>
              <a:rPr lang="en-US" altLang="zh-TW" sz="2700" b="1" smtClean="0">
                <a:latin typeface="Times New Roman" panose="02020603050405020304" pitchFamily="18" charset="0"/>
                <a:ea typeface="ＭＳ Ｐゴシック" panose="020B0600070205080204" pitchFamily="34" charset="-128"/>
              </a:rPr>
              <a:t>M</a:t>
            </a:r>
            <a:r>
              <a:rPr lang="en-US" altLang="zh-TW" sz="2700" smtClean="0">
                <a:latin typeface="Times New Roman" panose="02020603050405020304" pitchFamily="18" charset="0"/>
                <a:ea typeface="ＭＳ Ｐゴシック" panose="020B0600070205080204" pitchFamily="34" charset="-128"/>
              </a:rPr>
              <a:t> = </a:t>
            </a:r>
            <a:r>
              <a:rPr lang="en-US" altLang="zh-TW" sz="2700" b="1" smtClean="0">
                <a:latin typeface="Times New Roman" panose="02020603050405020304" pitchFamily="18" charset="0"/>
                <a:ea typeface="ＭＳ Ｐゴシック" panose="020B0600070205080204" pitchFamily="34" charset="-128"/>
              </a:rPr>
              <a:t>T</a:t>
            </a:r>
            <a:r>
              <a:rPr lang="en-US" altLang="zh-TW" sz="2700" smtClean="0">
                <a:latin typeface="Times New Roman" panose="02020603050405020304" pitchFamily="18" charset="0"/>
                <a:ea typeface="ＭＳ Ｐゴシック" panose="020B0600070205080204" pitchFamily="34" charset="-128"/>
              </a:rPr>
              <a:t>(p</a:t>
            </a:r>
            <a:r>
              <a:rPr lang="en-US" altLang="zh-TW" sz="2700" baseline="-25000" smtClean="0">
                <a:latin typeface="Times New Roman" panose="02020603050405020304" pitchFamily="18" charset="0"/>
                <a:ea typeface="ＭＳ Ｐゴシック" panose="020B0600070205080204" pitchFamily="34" charset="-128"/>
              </a:rPr>
              <a:t>f</a:t>
            </a:r>
            <a:r>
              <a:rPr lang="en-US" altLang="zh-TW" sz="2700" smtClean="0">
                <a:latin typeface="Times New Roman" panose="02020603050405020304" pitchFamily="18" charset="0"/>
                <a:ea typeface="ＭＳ Ｐゴシック" panose="020B0600070205080204" pitchFamily="34" charset="-128"/>
              </a:rPr>
              <a:t>) </a:t>
            </a:r>
            <a:r>
              <a:rPr lang="en-US" altLang="zh-TW" sz="2700" b="1" smtClean="0">
                <a:latin typeface="Times New Roman" panose="02020603050405020304" pitchFamily="18" charset="0"/>
                <a:ea typeface="ＭＳ Ｐゴシック" panose="020B0600070205080204" pitchFamily="34" charset="-128"/>
              </a:rPr>
              <a:t>R</a:t>
            </a:r>
            <a:r>
              <a:rPr lang="en-US" altLang="zh-TW" sz="2700" smtClean="0">
                <a:latin typeface="Times New Roman" panose="02020603050405020304" pitchFamily="18" charset="0"/>
                <a:ea typeface="ＭＳ Ｐゴシック" panose="020B0600070205080204" pitchFamily="34" charset="-128"/>
              </a:rPr>
              <a:t>(</a:t>
            </a:r>
            <a:r>
              <a:rPr lang="en-US" altLang="zh-TW" sz="2700" smtClean="0">
                <a:latin typeface="Symbol" panose="05050102010706020507" pitchFamily="18" charset="2"/>
                <a:ea typeface="ＭＳ Ｐゴシック" panose="020B0600070205080204" pitchFamily="34" charset="-128"/>
              </a:rPr>
              <a:t>q</a:t>
            </a:r>
            <a:r>
              <a:rPr lang="en-US" altLang="zh-TW" sz="2700" smtClean="0">
                <a:latin typeface="Times New Roman" panose="02020603050405020304" pitchFamily="18" charset="0"/>
                <a:ea typeface="ＭＳ Ｐゴシック" panose="020B0600070205080204" pitchFamily="34" charset="-128"/>
              </a:rPr>
              <a:t>) </a:t>
            </a:r>
            <a:r>
              <a:rPr lang="en-US" altLang="zh-TW" sz="2700" b="1" smtClean="0">
                <a:latin typeface="Times New Roman" panose="02020603050405020304" pitchFamily="18" charset="0"/>
                <a:ea typeface="ＭＳ Ｐゴシック" panose="020B0600070205080204" pitchFamily="34" charset="-128"/>
              </a:rPr>
              <a:t>T</a:t>
            </a:r>
            <a:r>
              <a:rPr lang="en-US" altLang="zh-TW" sz="2700" smtClean="0">
                <a:latin typeface="Times New Roman" panose="02020603050405020304" pitchFamily="18" charset="0"/>
                <a:ea typeface="ＭＳ Ｐゴシック" panose="020B0600070205080204" pitchFamily="34" charset="-128"/>
              </a:rPr>
              <a:t>(-p</a:t>
            </a:r>
            <a:r>
              <a:rPr lang="en-US" altLang="zh-TW" sz="2700" baseline="-25000" smtClean="0">
                <a:latin typeface="Times New Roman" panose="02020603050405020304" pitchFamily="18" charset="0"/>
                <a:ea typeface="ＭＳ Ｐゴシック" panose="020B0600070205080204" pitchFamily="34" charset="-128"/>
              </a:rPr>
              <a:t>f</a:t>
            </a:r>
            <a:r>
              <a:rPr lang="en-US" altLang="zh-TW" sz="2700" smtClean="0">
                <a:latin typeface="Times New Roman" panose="02020603050405020304" pitchFamily="18" charset="0"/>
                <a:ea typeface="ＭＳ Ｐゴシック" panose="020B0600070205080204" pitchFamily="34" charset="-128"/>
              </a:rPr>
              <a:t>)</a:t>
            </a:r>
          </a:p>
        </p:txBody>
      </p:sp>
      <p:pic>
        <p:nvPicPr>
          <p:cNvPr id="47109" name="Picture 5" descr="\\Angel\BOOK\OpenGL\Paul Final\Art\jpeg\AN04F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962400"/>
            <a:ext cx="7745413"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zh-TW" sz="1400"/>
              <a:t>Angel and Shreiner: Interactive Computer Graphics 7E © Addison-Wesley 2015 </a:t>
            </a:r>
          </a:p>
        </p:txBody>
      </p:sp>
    </p:spTree>
    <p:extLst>
      <p:ext uri="{BB962C8B-B14F-4D97-AF65-F5344CB8AC3E}">
        <p14:creationId xmlns:p14="http://schemas.microsoft.com/office/powerpoint/2010/main" val="41205386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Interactive Computer Graphics 2017</a:t>
            </a:r>
            <a:br>
              <a:rPr lang="en-US" altLang="zh-TW" dirty="0" smtClean="0"/>
            </a:br>
            <a:r>
              <a:rPr lang="en-US" altLang="zh-TW" dirty="0" smtClean="0"/>
              <a:t>TERM PROJECT LISTING</a:t>
            </a:r>
            <a:endParaRPr lang="zh-TW" altLang="en-US" dirty="0"/>
          </a:p>
        </p:txBody>
      </p:sp>
      <p:sp>
        <p:nvSpPr>
          <p:cNvPr id="3" name="內容版面配置區 2"/>
          <p:cNvSpPr>
            <a:spLocks noGrp="1"/>
          </p:cNvSpPr>
          <p:nvPr>
            <p:ph idx="1"/>
          </p:nvPr>
        </p:nvSpPr>
        <p:spPr/>
        <p:txBody>
          <a:bodyPr>
            <a:normAutofit fontScale="77500" lnSpcReduction="20000"/>
          </a:bodyPr>
          <a:lstStyle/>
          <a:p>
            <a:pPr marL="514350" indent="-514350">
              <a:lnSpc>
                <a:spcPct val="120000"/>
              </a:lnSpc>
              <a:buFont typeface="+mj-lt"/>
              <a:buAutoNum type="arabicPeriod"/>
            </a:pPr>
            <a:r>
              <a:rPr lang="en-US" altLang="zh-TW" dirty="0" smtClean="0">
                <a:cs typeface="Times New Roman" pitchFamily="18" charset="0"/>
              </a:rPr>
              <a:t>Animation of articulated figures (linked)</a:t>
            </a:r>
          </a:p>
          <a:p>
            <a:pPr marL="514350" indent="-514350">
              <a:lnSpc>
                <a:spcPct val="120000"/>
              </a:lnSpc>
              <a:buFont typeface="+mj-lt"/>
              <a:buAutoNum type="arabicPeriod"/>
            </a:pPr>
            <a:r>
              <a:rPr lang="en-US" altLang="zh-TW" dirty="0" smtClean="0">
                <a:cs typeface="Times New Roman" pitchFamily="18" charset="0"/>
              </a:rPr>
              <a:t>Rigid body animation (Newton’s laws) </a:t>
            </a:r>
          </a:p>
          <a:p>
            <a:pPr marL="514350" indent="-514350">
              <a:lnSpc>
                <a:spcPct val="120000"/>
              </a:lnSpc>
              <a:buFont typeface="+mj-lt"/>
              <a:buAutoNum type="arabicPeriod"/>
            </a:pPr>
            <a:r>
              <a:rPr lang="en-US" altLang="zh-TW" dirty="0" smtClean="0">
                <a:cs typeface="Times New Roman" pitchFamily="18" charset="0"/>
              </a:rPr>
              <a:t>A viewing system for curved surfaces with textures (curves and patches)</a:t>
            </a:r>
          </a:p>
          <a:p>
            <a:pPr marL="514350" indent="-514350">
              <a:lnSpc>
                <a:spcPct val="120000"/>
              </a:lnSpc>
              <a:buFont typeface="+mj-lt"/>
              <a:buAutoNum type="arabicPeriod"/>
            </a:pPr>
            <a:r>
              <a:rPr lang="en-US" altLang="zh-TW" dirty="0" smtClean="0">
                <a:cs typeface="Times New Roman" pitchFamily="18" charset="0"/>
              </a:rPr>
              <a:t>*Two pass or </a:t>
            </a:r>
            <a:r>
              <a:rPr lang="en-US" altLang="zh-TW" dirty="0" err="1" smtClean="0">
                <a:cs typeface="Times New Roman" pitchFamily="18" charset="0"/>
              </a:rPr>
              <a:t>Radiosity</a:t>
            </a:r>
            <a:r>
              <a:rPr lang="en-US" altLang="zh-TW" dirty="0" smtClean="0">
                <a:cs typeface="Times New Roman" pitchFamily="18" charset="0"/>
              </a:rPr>
              <a:t> method (source codes available)</a:t>
            </a:r>
          </a:p>
          <a:p>
            <a:pPr marL="514350" indent="-514350">
              <a:lnSpc>
                <a:spcPct val="120000"/>
              </a:lnSpc>
              <a:buFont typeface="+mj-lt"/>
              <a:buAutoNum type="arabicPeriod"/>
            </a:pPr>
            <a:r>
              <a:rPr lang="en-US" altLang="zh-TW" dirty="0" smtClean="0">
                <a:cs typeface="Times New Roman" pitchFamily="18" charset="0"/>
              </a:rPr>
              <a:t>Ray tracing method for a room / many teapots with different materials  (source codes available)</a:t>
            </a:r>
          </a:p>
          <a:p>
            <a:pPr marL="514350" indent="-514350">
              <a:lnSpc>
                <a:spcPct val="120000"/>
              </a:lnSpc>
              <a:buFont typeface="+mj-lt"/>
              <a:buAutoNum type="arabicPeriod"/>
            </a:pPr>
            <a:r>
              <a:rPr lang="en-US" altLang="zh-TW" dirty="0" smtClean="0">
                <a:cs typeface="Times New Roman" pitchFamily="18" charset="0"/>
              </a:rPr>
              <a:t>*Volume rendering for a set of tomography slides</a:t>
            </a:r>
            <a:br>
              <a:rPr lang="en-US" altLang="zh-TW" dirty="0" smtClean="0">
                <a:cs typeface="Times New Roman" pitchFamily="18" charset="0"/>
              </a:rPr>
            </a:br>
            <a:r>
              <a:rPr lang="en-US" altLang="zh-TW" dirty="0" smtClean="0">
                <a:cs typeface="Times New Roman" pitchFamily="18" charset="0"/>
              </a:rPr>
              <a:t>(</a:t>
            </a:r>
            <a:r>
              <a:rPr lang="zh-TW" altLang="en-US" dirty="0" smtClean="0">
                <a:ea typeface="標楷體" pitchFamily="65" charset="-120"/>
                <a:cs typeface="Times New Roman" pitchFamily="18" charset="0"/>
              </a:rPr>
              <a:t>台大醫院</a:t>
            </a:r>
            <a:r>
              <a:rPr lang="en-US" altLang="zh-TW" dirty="0" smtClean="0">
                <a:ea typeface="標楷體" pitchFamily="65" charset="-120"/>
                <a:cs typeface="Times New Roman" pitchFamily="18" charset="0"/>
              </a:rPr>
              <a:t>,</a:t>
            </a:r>
            <a:r>
              <a:rPr lang="zh-TW" altLang="en-US" dirty="0" smtClean="0">
                <a:ea typeface="標楷體" pitchFamily="65" charset="-120"/>
                <a:cs typeface="Times New Roman" pitchFamily="18" charset="0"/>
              </a:rPr>
              <a:t> 榮總資料</a:t>
            </a:r>
            <a:r>
              <a:rPr lang="zh-TW" altLang="en-US" dirty="0" smtClean="0">
                <a:cs typeface="Times New Roman" pitchFamily="18" charset="0"/>
              </a:rPr>
              <a:t> </a:t>
            </a:r>
            <a:r>
              <a:rPr lang="en-US" altLang="zh-TW" dirty="0" smtClean="0">
                <a:cs typeface="Times New Roman" pitchFamily="18" charset="0"/>
              </a:rPr>
              <a:t>etc.) </a:t>
            </a:r>
          </a:p>
          <a:p>
            <a:pPr marL="514350" indent="-514350">
              <a:lnSpc>
                <a:spcPct val="120000"/>
              </a:lnSpc>
              <a:buFont typeface="+mj-lt"/>
              <a:buAutoNum type="arabicPeriod"/>
            </a:pPr>
            <a:r>
              <a:rPr lang="en-US" altLang="zh-TW" dirty="0" smtClean="0">
                <a:cs typeface="Times New Roman" pitchFamily="18" charset="0"/>
              </a:rPr>
              <a:t>Image morphing (2D)</a:t>
            </a:r>
            <a:endParaRPr lang="zh-TW" altLang="en-US" dirty="0">
              <a:cs typeface="Times New Roman" pitchFamily="18" charset="0"/>
            </a:endParaRP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zh-TW" smtClean="0">
                <a:ea typeface="ＭＳ Ｐゴシック" panose="020B0600070205080204" pitchFamily="34" charset="-128"/>
              </a:rPr>
              <a:t>Execution in Browser</a:t>
            </a:r>
          </a:p>
        </p:txBody>
      </p:sp>
      <p:sp>
        <p:nvSpPr>
          <p:cNvPr id="2969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a:defRPr sz="2400">
                <a:solidFill>
                  <a:schemeClr val="tx1"/>
                </a:solidFill>
                <a:latin typeface="Courier New" panose="02070309020205020404" pitchFamily="49" charset="0"/>
                <a:ea typeface="ＭＳ Ｐゴシック" panose="020B0600070205080204" pitchFamily="34" charset="-128"/>
              </a:defRPr>
            </a:lvl1pPr>
            <a:lvl2pPr>
              <a:defRPr sz="2400">
                <a:solidFill>
                  <a:schemeClr val="tx1"/>
                </a:solidFill>
                <a:latin typeface="Courier New" panose="02070309020205020404" pitchFamily="49" charset="0"/>
                <a:ea typeface="ＭＳ Ｐゴシック" panose="020B0600070205080204" pitchFamily="34" charset="-128"/>
              </a:defRPr>
            </a:lvl2pPr>
            <a:lvl3pPr>
              <a:defRPr sz="2400">
                <a:solidFill>
                  <a:schemeClr val="tx1"/>
                </a:solidFill>
                <a:latin typeface="Courier New" panose="02070309020205020404" pitchFamily="49" charset="0"/>
                <a:ea typeface="ＭＳ Ｐゴシック" panose="020B0600070205080204" pitchFamily="34" charset="-128"/>
              </a:defRPr>
            </a:lvl3pPr>
            <a:lvl4pPr>
              <a:defRPr sz="2400">
                <a:solidFill>
                  <a:schemeClr val="tx1"/>
                </a:solidFill>
                <a:latin typeface="Courier New" panose="02070309020205020404" pitchFamily="49" charset="0"/>
                <a:ea typeface="ＭＳ Ｐゴシック" panose="020B0600070205080204" pitchFamily="34" charset="-128"/>
              </a:defRPr>
            </a:lvl4pPr>
            <a:lvl5pPr>
              <a:defRPr sz="2400">
                <a:solidFill>
                  <a:schemeClr val="tx1"/>
                </a:solidFill>
                <a:latin typeface="Courier New" panose="02070309020205020404" pitchFamily="49"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9pPr>
          </a:lstStyle>
          <a:p>
            <a:pPr lvl="1"/>
            <a:fld id="{44D717B0-2FF9-4762-A0E3-482EE07B0F82}" type="slidenum">
              <a:rPr lang="es-ES" altLang="zh-TW" sz="1000">
                <a:latin typeface="Arial" panose="020B0604020202020204" pitchFamily="34" charset="0"/>
              </a:rPr>
              <a:pPr lvl="1"/>
              <a:t>70</a:t>
            </a:fld>
            <a:endParaRPr lang="es-ES" altLang="zh-TW" sz="1000">
              <a:latin typeface="Arial" panose="020B0604020202020204" pitchFamily="34" charset="0"/>
            </a:endParaRPr>
          </a:p>
        </p:txBody>
      </p:sp>
      <p:pic>
        <p:nvPicPr>
          <p:cNvPr id="29700" name="Content Placeholder 11" descr="html.eps"/>
          <p:cNvPicPr>
            <a:picLocks noGrp="1" noChangeAspect="1"/>
          </p:cNvPicPr>
          <p:nvPr>
            <p:ph idx="1"/>
          </p:nvPr>
        </p:nvPicPr>
        <p:blipFill>
          <a:blip r:embed="rId3">
            <a:extLst>
              <a:ext uri="{28A0092B-C50C-407E-A947-70E740481C1C}">
                <a14:useLocalDpi xmlns:a14="http://schemas.microsoft.com/office/drawing/2010/main" val="0"/>
              </a:ext>
            </a:extLst>
          </a:blip>
          <a:srcRect l="-38255" r="-38255"/>
          <a:stretch>
            <a:fillRect/>
          </a:stretch>
        </p:blipFill>
        <p:spPr/>
      </p:pic>
      <p:sp>
        <p:nvSpPr>
          <p:cNvPr id="2970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urier New" panose="02070309020205020404" pitchFamily="49" charset="0"/>
                <a:ea typeface="ＭＳ Ｐゴシック" panose="020B0600070205080204" pitchFamily="34" charset="-128"/>
              </a:defRPr>
            </a:lvl1pPr>
            <a:lvl2pPr marL="37931725" indent="-37474525">
              <a:defRPr sz="2400">
                <a:solidFill>
                  <a:schemeClr val="tx1"/>
                </a:solidFill>
                <a:latin typeface="Courier New" panose="02070309020205020404" pitchFamily="49" charset="0"/>
                <a:ea typeface="ＭＳ Ｐゴシック" panose="020B0600070205080204" pitchFamily="34" charset="-128"/>
              </a:defRPr>
            </a:lvl2pPr>
            <a:lvl3pPr>
              <a:defRPr sz="2400">
                <a:solidFill>
                  <a:schemeClr val="tx1"/>
                </a:solidFill>
                <a:latin typeface="Courier New" panose="02070309020205020404" pitchFamily="49" charset="0"/>
                <a:ea typeface="ＭＳ Ｐゴシック" panose="020B0600070205080204" pitchFamily="34" charset="-128"/>
              </a:defRPr>
            </a:lvl3pPr>
            <a:lvl4pPr>
              <a:defRPr sz="2400">
                <a:solidFill>
                  <a:schemeClr val="tx1"/>
                </a:solidFill>
                <a:latin typeface="Courier New" panose="02070309020205020404" pitchFamily="49" charset="0"/>
                <a:ea typeface="ＭＳ Ｐゴシック" panose="020B0600070205080204" pitchFamily="34" charset="-128"/>
              </a:defRPr>
            </a:lvl4pPr>
            <a:lvl5pPr>
              <a:defRPr sz="2400">
                <a:solidFill>
                  <a:schemeClr val="tx1"/>
                </a:solidFill>
                <a:latin typeface="Courier New" panose="02070309020205020404" pitchFamily="49"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Courier New" panose="02070309020205020404" pitchFamily="49" charset="0"/>
                <a:ea typeface="ＭＳ Ｐゴシック" panose="020B0600070205080204" pitchFamily="34" charset="-128"/>
              </a:defRPr>
            </a:lvl9pPr>
          </a:lstStyle>
          <a:p>
            <a:r>
              <a:rPr lang="en-US" altLang="zh-TW" sz="1400">
                <a:latin typeface="Times New Roman" panose="02020603050405020304" pitchFamily="18" charset="0"/>
              </a:rPr>
              <a:t>Angel and Shreiner: Interactive Computer Graphics 7E © Addison-Wesley 2015 </a:t>
            </a:r>
          </a:p>
        </p:txBody>
      </p:sp>
    </p:spTree>
    <p:extLst>
      <p:ext uri="{BB962C8B-B14F-4D97-AF65-F5344CB8AC3E}">
        <p14:creationId xmlns:p14="http://schemas.microsoft.com/office/powerpoint/2010/main" val="9468376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Home demo: </a:t>
            </a:r>
            <a:r>
              <a:rPr lang="en-US" altLang="zh-TW" dirty="0" err="1" smtClean="0"/>
              <a:t>WebGL</a:t>
            </a:r>
            <a:endParaRPr lang="zh-TW" altLang="en-US" dirty="0"/>
          </a:p>
        </p:txBody>
      </p:sp>
      <p:sp>
        <p:nvSpPr>
          <p:cNvPr id="3" name="內容版面配置區 2"/>
          <p:cNvSpPr>
            <a:spLocks noGrp="1"/>
          </p:cNvSpPr>
          <p:nvPr>
            <p:ph idx="1"/>
          </p:nvPr>
        </p:nvSpPr>
        <p:spPr/>
        <p:txBody>
          <a:bodyPr/>
          <a:lstStyle/>
          <a:p>
            <a:r>
              <a:rPr lang="en-US" altLang="zh-TW" dirty="0" smtClean="0"/>
              <a:t>Homework demo provided by our TA</a:t>
            </a:r>
          </a:p>
          <a:p>
            <a:pPr marL="0" indent="0">
              <a:buNone/>
            </a:pPr>
            <a:r>
              <a:rPr lang="en-US" altLang="zh-TW" dirty="0" smtClean="0"/>
              <a:t>      </a:t>
            </a:r>
            <a:r>
              <a:rPr lang="en-US" altLang="zh-TW" dirty="0" smtClean="0">
                <a:hlinkClick r:id="rId2" action="ppaction://hlinkfile"/>
              </a:rPr>
              <a:t>DEMO</a:t>
            </a:r>
            <a:endParaRPr lang="en-US" altLang="zh-TW" dirty="0" smtClean="0"/>
          </a:p>
          <a:p>
            <a:endParaRPr lang="en-US" altLang="zh-TW" dirty="0"/>
          </a:p>
          <a:p>
            <a:r>
              <a:rPr lang="en-US" altLang="zh-TW" dirty="0" smtClean="0"/>
              <a:t>Homework demo by previous students</a:t>
            </a:r>
          </a:p>
          <a:p>
            <a:pPr marL="0" indent="0">
              <a:buNone/>
            </a:pPr>
            <a:r>
              <a:rPr lang="en-US" altLang="zh-TW" dirty="0"/>
              <a:t> </a:t>
            </a:r>
            <a:r>
              <a:rPr lang="en-US" altLang="zh-TW" dirty="0" smtClean="0"/>
              <a:t>     </a:t>
            </a:r>
            <a:r>
              <a:rPr lang="en-US" altLang="zh-TW" dirty="0" smtClean="0">
                <a:hlinkClick r:id="rId3" action="ppaction://hlinkfile"/>
              </a:rPr>
              <a:t>DEMO1</a:t>
            </a:r>
            <a:endParaRPr lang="en-US" altLang="zh-TW" dirty="0" smtClean="0"/>
          </a:p>
          <a:p>
            <a:pPr marL="0" indent="0">
              <a:buNone/>
            </a:pPr>
            <a:r>
              <a:rPr lang="en-US" altLang="zh-TW" dirty="0"/>
              <a:t> </a:t>
            </a:r>
            <a:r>
              <a:rPr lang="en-US" altLang="zh-TW" dirty="0" smtClean="0"/>
              <a:t>     </a:t>
            </a:r>
            <a:r>
              <a:rPr lang="en-US" altLang="zh-TW" dirty="0" smtClean="0">
                <a:hlinkClick r:id="rId4" action="ppaction://hlinkfile"/>
              </a:rPr>
              <a:t>DEMO2</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71</a:t>
            </a:fld>
            <a:endParaRPr lang="zh-TW" altLang="en-US"/>
          </a:p>
        </p:txBody>
      </p:sp>
    </p:spTree>
    <p:extLst>
      <p:ext uri="{BB962C8B-B14F-4D97-AF65-F5344CB8AC3E}">
        <p14:creationId xmlns:p14="http://schemas.microsoft.com/office/powerpoint/2010/main" val="958115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The Window-to-Viewport transformation</a:t>
            </a:r>
            <a:endParaRPr lang="zh-TW" altLang="en-US" dirty="0"/>
          </a:p>
        </p:txBody>
      </p:sp>
      <p:sp>
        <p:nvSpPr>
          <p:cNvPr id="3" name="內容版面配置區 2"/>
          <p:cNvSpPr>
            <a:spLocks noGrp="1"/>
          </p:cNvSpPr>
          <p:nvPr>
            <p:ph idx="1"/>
          </p:nvPr>
        </p:nvSpPr>
        <p:spPr>
          <a:xfrm>
            <a:off x="457200" y="1844824"/>
            <a:ext cx="8229600" cy="4281339"/>
          </a:xfrm>
        </p:spPr>
        <p:txBody>
          <a:bodyPr/>
          <a:lstStyle/>
          <a:p>
            <a:r>
              <a:rPr lang="en-US" altLang="zh-TW" dirty="0" smtClean="0">
                <a:solidFill>
                  <a:srgbClr val="0000FF"/>
                </a:solidFill>
              </a:rPr>
              <a:t>World coordinate</a:t>
            </a:r>
            <a:r>
              <a:rPr lang="en-US" altLang="zh-TW" dirty="0" smtClean="0"/>
              <a:t> </a:t>
            </a:r>
            <a:r>
              <a:rPr lang="en-US" altLang="zh-TW" dirty="0" err="1" smtClean="0"/>
              <a:t>v.s</a:t>
            </a:r>
            <a:r>
              <a:rPr lang="en-US" altLang="zh-TW" dirty="0" smtClean="0"/>
              <a:t>. </a:t>
            </a:r>
            <a:r>
              <a:rPr lang="en-US" altLang="zh-TW" dirty="0" smtClean="0">
                <a:solidFill>
                  <a:srgbClr val="0000FF"/>
                </a:solidFill>
              </a:rPr>
              <a:t>Screen coordinate</a:t>
            </a:r>
          </a:p>
          <a:p>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72</a:t>
            </a:fld>
            <a:endParaRPr lang="zh-TW" altLang="en-US"/>
          </a:p>
        </p:txBody>
      </p:sp>
      <p:pic>
        <p:nvPicPr>
          <p:cNvPr id="5" name="圖片 4" descr="WCOORD.GIF"/>
          <p:cNvPicPr>
            <a:picLocks noChangeAspect="1"/>
          </p:cNvPicPr>
          <p:nvPr/>
        </p:nvPicPr>
        <p:blipFill>
          <a:blip r:embed="rId2" cstate="print"/>
          <a:stretch>
            <a:fillRect/>
          </a:stretch>
        </p:blipFill>
        <p:spPr>
          <a:xfrm>
            <a:off x="683568" y="2924944"/>
            <a:ext cx="2780469" cy="2304256"/>
          </a:xfrm>
          <a:prstGeom prst="rect">
            <a:avLst/>
          </a:prstGeom>
        </p:spPr>
      </p:pic>
      <p:pic>
        <p:nvPicPr>
          <p:cNvPr id="6" name="圖片 5" descr="TRN_SCL.GIF"/>
          <p:cNvPicPr>
            <a:picLocks noChangeAspect="1"/>
          </p:cNvPicPr>
          <p:nvPr/>
        </p:nvPicPr>
        <p:blipFill>
          <a:blip r:embed="rId3" cstate="print"/>
          <a:stretch>
            <a:fillRect/>
          </a:stretch>
        </p:blipFill>
        <p:spPr>
          <a:xfrm>
            <a:off x="3995936" y="2852936"/>
            <a:ext cx="4182225" cy="23762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Viewing in 3D</a:t>
            </a:r>
            <a:endParaRPr lang="zh-TW" altLang="en-US" dirty="0"/>
          </a:p>
        </p:txBody>
      </p:sp>
      <p:sp>
        <p:nvSpPr>
          <p:cNvPr id="3" name="內容版面配置區 2"/>
          <p:cNvSpPr>
            <a:spLocks noGrp="1"/>
          </p:cNvSpPr>
          <p:nvPr>
            <p:ph idx="1"/>
          </p:nvPr>
        </p:nvSpPr>
        <p:spPr/>
        <p:txBody>
          <a:bodyPr>
            <a:normAutofit/>
          </a:bodyPr>
          <a:lstStyle/>
          <a:p>
            <a:r>
              <a:rPr lang="en-US" altLang="zh-TW" dirty="0" smtClean="0"/>
              <a:t>CW:</a:t>
            </a:r>
          </a:p>
          <a:p>
            <a:pPr lvl="1"/>
            <a:r>
              <a:rPr lang="en-US" altLang="zh-TW" dirty="0" smtClean="0"/>
              <a:t>Center of the window</a:t>
            </a:r>
          </a:p>
          <a:p>
            <a:r>
              <a:rPr lang="en-US" altLang="zh-TW" dirty="0" smtClean="0"/>
              <a:t>VRP:</a:t>
            </a:r>
          </a:p>
          <a:p>
            <a:pPr lvl="1"/>
            <a:r>
              <a:rPr lang="en-US" altLang="zh-TW" dirty="0" smtClean="0"/>
              <a:t>View Reference Point</a:t>
            </a:r>
          </a:p>
          <a:p>
            <a:r>
              <a:rPr lang="en-US" altLang="zh-TW" dirty="0" smtClean="0"/>
              <a:t>VPN:</a:t>
            </a:r>
          </a:p>
          <a:p>
            <a:pPr lvl="1"/>
            <a:r>
              <a:rPr lang="en-US" altLang="zh-TW" dirty="0" smtClean="0"/>
              <a:t>View-Plane Normal</a:t>
            </a:r>
          </a:p>
          <a:p>
            <a:r>
              <a:rPr lang="en-US" altLang="zh-TW" dirty="0" smtClean="0"/>
              <a:t>DOP:</a:t>
            </a:r>
          </a:p>
          <a:p>
            <a:pPr lvl="1"/>
            <a:r>
              <a:rPr lang="en-US" altLang="zh-TW" dirty="0" smtClean="0"/>
              <a:t>Direction of Projection</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73</a:t>
            </a:fld>
            <a:endParaRPr lang="zh-TW" altLang="en-US"/>
          </a:p>
        </p:txBody>
      </p:sp>
      <p:pic>
        <p:nvPicPr>
          <p:cNvPr id="5" name="圖片 4" descr="3DVIEW.GIF"/>
          <p:cNvPicPr>
            <a:picLocks noChangeAspect="1"/>
          </p:cNvPicPr>
          <p:nvPr/>
        </p:nvPicPr>
        <p:blipFill>
          <a:blip r:embed="rId2" cstate="print"/>
          <a:stretch>
            <a:fillRect/>
          </a:stretch>
        </p:blipFill>
        <p:spPr>
          <a:xfrm>
            <a:off x="4716016" y="1772816"/>
            <a:ext cx="4068452" cy="3600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Viewing in 3D  </a:t>
            </a:r>
            <a:r>
              <a:rPr lang="en-US" altLang="zh-TW" smtClean="0"/>
              <a:t>(eye at 0,0,-d)</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74</a:t>
            </a:fld>
            <a:endParaRPr lang="zh-TW" altLang="en-US"/>
          </a:p>
        </p:txBody>
      </p:sp>
      <p:pic>
        <p:nvPicPr>
          <p:cNvPr id="5" name="圖片 4" descr="PROJECT.GIF"/>
          <p:cNvPicPr>
            <a:picLocks noChangeAspect="1"/>
          </p:cNvPicPr>
          <p:nvPr/>
        </p:nvPicPr>
        <p:blipFill>
          <a:blip r:embed="rId3" cstate="print"/>
          <a:stretch>
            <a:fillRect/>
          </a:stretch>
        </p:blipFill>
        <p:spPr>
          <a:xfrm>
            <a:off x="1907704" y="1412776"/>
            <a:ext cx="5256584" cy="3098618"/>
          </a:xfrm>
          <a:prstGeom prst="rect">
            <a:avLst/>
          </a:prstGeom>
        </p:spPr>
      </p:pic>
      <p:graphicFrame>
        <p:nvGraphicFramePr>
          <p:cNvPr id="6" name="內容版面配置區 5"/>
          <p:cNvGraphicFramePr>
            <a:graphicFrameLocks noGrp="1"/>
          </p:cNvGraphicFramePr>
          <p:nvPr>
            <p:ph idx="1"/>
          </p:nvPr>
        </p:nvGraphicFramePr>
        <p:xfrm>
          <a:off x="3521869" y="5373688"/>
          <a:ext cx="2100262" cy="1400175"/>
        </p:xfrm>
        <a:graphic>
          <a:graphicData uri="http://schemas.openxmlformats.org/presentationml/2006/ole">
            <mc:AlternateContent xmlns:mc="http://schemas.openxmlformats.org/markup-compatibility/2006">
              <mc:Choice xmlns:v="urn:schemas-microsoft-com:vml" Requires="v">
                <p:oleObj spid="_x0000_s7540" name="方程式" r:id="rId4" imgW="0" imgH="0" progId="Equation.3">
                  <p:embed/>
                </p:oleObj>
              </mc:Choice>
              <mc:Fallback>
                <p:oleObj name="方程式" r:id="rId4" imgW="0" imgH="0" progId="Equation.3">
                  <p:embed/>
                  <p:pic>
                    <p:nvPicPr>
                      <p:cNvPr id="0" name="內容版面配置區 5"/>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521869" y="5373688"/>
                        <a:ext cx="2100262"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物件 6"/>
          <p:cNvGraphicFramePr>
            <a:graphicFrameLocks noChangeAspect="1"/>
          </p:cNvGraphicFramePr>
          <p:nvPr/>
        </p:nvGraphicFramePr>
        <p:xfrm>
          <a:off x="2627784" y="4653136"/>
          <a:ext cx="4248472" cy="2151125"/>
        </p:xfrm>
        <a:graphic>
          <a:graphicData uri="http://schemas.openxmlformats.org/presentationml/2006/ole">
            <mc:AlternateContent xmlns:mc="http://schemas.openxmlformats.org/markup-compatibility/2006">
              <mc:Choice xmlns:v="urn:schemas-microsoft-com:vml" Requires="v">
                <p:oleObj spid="_x0000_s7541" name="方程式" r:id="rId5" imgW="2006280" imgH="1015920" progId="Equation.3">
                  <p:embed/>
                </p:oleObj>
              </mc:Choice>
              <mc:Fallback>
                <p:oleObj name="方程式" r:id="rId5" imgW="2006280" imgH="10159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784" y="4653136"/>
                        <a:ext cx="4248472" cy="215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Viewing in 3D: in matrix form</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75</a:t>
            </a:fld>
            <a:endParaRPr lang="zh-TW" altLang="en-US"/>
          </a:p>
        </p:txBody>
      </p:sp>
      <p:graphicFrame>
        <p:nvGraphicFramePr>
          <p:cNvPr id="5" name="內容版面配置區 4"/>
          <p:cNvGraphicFramePr>
            <a:graphicFrameLocks noGrp="1"/>
          </p:cNvGraphicFramePr>
          <p:nvPr>
            <p:ph idx="1"/>
          </p:nvPr>
        </p:nvGraphicFramePr>
        <p:xfrm>
          <a:off x="1524000" y="1831181"/>
          <a:ext cx="6096000" cy="4064000"/>
        </p:xfrm>
        <a:graphic>
          <a:graphicData uri="http://schemas.openxmlformats.org/presentationml/2006/ole">
            <mc:AlternateContent xmlns:mc="http://schemas.openxmlformats.org/markup-compatibility/2006">
              <mc:Choice xmlns:v="urn:schemas-microsoft-com:vml" Requires="v">
                <p:oleObj spid="_x0000_s8565" name="方程式" r:id="rId3" imgW="0" imgH="0" progId="Equation.3">
                  <p:embed/>
                </p:oleObj>
              </mc:Choice>
              <mc:Fallback>
                <p:oleObj name="方程式" r:id="rId3" imgW="0" imgH="0" progId="Equation.3">
                  <p:embed/>
                  <p:pic>
                    <p:nvPicPr>
                      <p:cNvPr id="0" name="內容版面配置區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831181"/>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物件 6"/>
          <p:cNvGraphicFramePr>
            <a:graphicFrameLocks noChangeAspect="1"/>
          </p:cNvGraphicFramePr>
          <p:nvPr/>
        </p:nvGraphicFramePr>
        <p:xfrm>
          <a:off x="377130" y="1556792"/>
          <a:ext cx="8515350" cy="4946650"/>
        </p:xfrm>
        <a:graphic>
          <a:graphicData uri="http://schemas.openxmlformats.org/presentationml/2006/ole">
            <mc:AlternateContent xmlns:mc="http://schemas.openxmlformats.org/markup-compatibility/2006">
              <mc:Choice xmlns:v="urn:schemas-microsoft-com:vml" Requires="v">
                <p:oleObj spid="_x0000_s8566" name="方程式" r:id="rId4" imgW="3365280" imgH="1955520" progId="Equation.3">
                  <p:embed/>
                </p:oleObj>
              </mc:Choice>
              <mc:Fallback>
                <p:oleObj name="方程式" r:id="rId4" imgW="3365280" imgH="195552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30" y="1556792"/>
                        <a:ext cx="8515350" cy="4946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Clipping </a:t>
            </a:r>
            <a:r>
              <a:rPr lang="en-US" altLang="zh-TW" dirty="0" smtClean="0"/>
              <a:t>Lines</a:t>
            </a:r>
            <a:br>
              <a:rPr lang="en-US" altLang="zh-TW" dirty="0" smtClean="0"/>
            </a:br>
            <a:r>
              <a:rPr lang="en-US" altLang="zh-TW" dirty="0" smtClean="0"/>
              <a:t>(see building walkthrough video)</a:t>
            </a:r>
            <a:endParaRPr lang="zh-TW" altLang="en-US" dirty="0"/>
          </a:p>
        </p:txBody>
      </p:sp>
      <p:sp>
        <p:nvSpPr>
          <p:cNvPr id="3" name="內容版面配置區 2"/>
          <p:cNvSpPr>
            <a:spLocks noGrp="1"/>
          </p:cNvSpPr>
          <p:nvPr>
            <p:ph idx="1"/>
          </p:nvPr>
        </p:nvSpPr>
        <p:spPr>
          <a:xfrm>
            <a:off x="457200" y="1600201"/>
            <a:ext cx="5626968" cy="1108720"/>
          </a:xfrm>
        </p:spPr>
        <p:txBody>
          <a:bodyPr>
            <a:normAutofit fontScale="62500" lnSpcReduction="20000"/>
          </a:bodyPr>
          <a:lstStyle/>
          <a:p>
            <a:pPr lvl="0">
              <a:buNone/>
            </a:pPr>
            <a:r>
              <a:rPr lang="en-US" altLang="zh-TW" sz="3800" dirty="0"/>
              <a:t>Why clipping? inside building, closer view</a:t>
            </a:r>
            <a:r>
              <a:rPr lang="zh-TW" altLang="zh-TW" sz="3800" dirty="0"/>
              <a:t> </a:t>
            </a:r>
          </a:p>
          <a:p>
            <a:pPr lvl="0">
              <a:buNone/>
            </a:pPr>
            <a:r>
              <a:rPr lang="en-US" altLang="zh-TW" sz="3800" dirty="0"/>
              <a:t>Cohen-Sutherland Line - Clipping </a:t>
            </a:r>
            <a:r>
              <a:rPr lang="en-US" altLang="zh-TW" sz="3800" dirty="0" smtClean="0"/>
              <a:t>algorithm</a:t>
            </a:r>
          </a:p>
        </p:txBody>
      </p:sp>
      <p:pic>
        <p:nvPicPr>
          <p:cNvPr id="4" name="圖片 3" descr="PAGE16-1.GIF"/>
          <p:cNvPicPr>
            <a:picLocks noChangeAspect="1"/>
          </p:cNvPicPr>
          <p:nvPr/>
        </p:nvPicPr>
        <p:blipFill>
          <a:blip r:embed="rId2" cstate="print"/>
          <a:stretch>
            <a:fillRect/>
          </a:stretch>
        </p:blipFill>
        <p:spPr>
          <a:xfrm>
            <a:off x="1403648" y="2504688"/>
            <a:ext cx="2286000" cy="1356360"/>
          </a:xfrm>
          <a:prstGeom prst="rect">
            <a:avLst/>
          </a:prstGeom>
        </p:spPr>
      </p:pic>
      <p:pic>
        <p:nvPicPr>
          <p:cNvPr id="5" name="圖片 4" descr="PAGE16-2.GIF"/>
          <p:cNvPicPr>
            <a:picLocks noChangeAspect="1"/>
          </p:cNvPicPr>
          <p:nvPr/>
        </p:nvPicPr>
        <p:blipFill>
          <a:blip r:embed="rId3" cstate="print"/>
          <a:stretch>
            <a:fillRect/>
          </a:stretch>
        </p:blipFill>
        <p:spPr>
          <a:xfrm>
            <a:off x="5364088" y="2409056"/>
            <a:ext cx="2484120" cy="1524000"/>
          </a:xfrm>
          <a:prstGeom prst="rect">
            <a:avLst/>
          </a:prstGeom>
        </p:spPr>
      </p:pic>
      <p:pic>
        <p:nvPicPr>
          <p:cNvPr id="6" name="圖片 5" descr="PAGE16-3.GIF"/>
          <p:cNvPicPr>
            <a:picLocks noChangeAspect="1"/>
          </p:cNvPicPr>
          <p:nvPr/>
        </p:nvPicPr>
        <p:blipFill>
          <a:blip r:embed="rId4" cstate="print"/>
          <a:stretch>
            <a:fillRect/>
          </a:stretch>
        </p:blipFill>
        <p:spPr>
          <a:xfrm>
            <a:off x="5292080" y="4171311"/>
            <a:ext cx="3096344" cy="2285891"/>
          </a:xfrm>
          <a:prstGeom prst="rect">
            <a:avLst/>
          </a:prstGeom>
        </p:spPr>
      </p:pic>
      <p:sp>
        <p:nvSpPr>
          <p:cNvPr id="7" name="投影片編號版面配置區 6"/>
          <p:cNvSpPr>
            <a:spLocks noGrp="1"/>
          </p:cNvSpPr>
          <p:nvPr>
            <p:ph type="sldNum" sz="quarter" idx="12"/>
          </p:nvPr>
        </p:nvSpPr>
        <p:spPr/>
        <p:txBody>
          <a:bodyPr/>
          <a:lstStyle/>
          <a:p>
            <a:fld id="{6A5B83A9-18B8-47A0-ABDC-45A220E90625}" type="slidenum">
              <a:rPr lang="zh-TW" altLang="en-US" smtClean="0"/>
              <a:pPr/>
              <a:t>76</a:t>
            </a:fld>
            <a:endParaRPr lang="zh-TW" altLang="en-US"/>
          </a:p>
        </p:txBody>
      </p:sp>
      <p:sp>
        <p:nvSpPr>
          <p:cNvPr id="9" name="內容版面配置區 2"/>
          <p:cNvSpPr txBox="1">
            <a:spLocks/>
          </p:cNvSpPr>
          <p:nvPr/>
        </p:nvSpPr>
        <p:spPr>
          <a:xfrm>
            <a:off x="395536" y="4077072"/>
            <a:ext cx="4608512" cy="2448272"/>
          </a:xfrm>
          <a:prstGeom prst="rect">
            <a:avLst/>
          </a:prstGeom>
        </p:spPr>
        <p:txBody>
          <a:bodyPr vert="horz" lIns="91440" tIns="45720" rIns="91440" bIns="45720" rtlCol="0">
            <a:normAutofit fontScale="62500" lnSpcReduction="20000"/>
          </a:bodyPr>
          <a:lstStyle/>
          <a:p>
            <a:pPr marL="342900" lvl="0" indent="-342900">
              <a:spcBef>
                <a:spcPct val="20000"/>
              </a:spcBef>
              <a:buFont typeface="Arial" pitchFamily="34" charset="0"/>
              <a:buChar char="•"/>
            </a:pPr>
            <a:r>
              <a:rPr lang="en-US" altLang="zh-TW" sz="3800" dirty="0" smtClean="0"/>
              <a:t>Trivial rejection:</a:t>
            </a:r>
          </a:p>
          <a:p>
            <a:pPr marL="800100" lvl="1" indent="-342900">
              <a:spcBef>
                <a:spcPct val="20000"/>
              </a:spcBef>
              <a:buFont typeface="Wingdings" pitchFamily="2" charset="2"/>
              <a:buChar char="ü"/>
            </a:pPr>
            <a:r>
              <a:rPr lang="en-US" altLang="zh-TW" sz="3800" dirty="0" smtClean="0"/>
              <a:t>if logical AND of the codes of the endpoints is not zero</a:t>
            </a:r>
          </a:p>
          <a:p>
            <a:pPr marL="342900" lvl="0" indent="-342900">
              <a:spcBef>
                <a:spcPct val="20000"/>
              </a:spcBef>
              <a:buFont typeface="Arial" pitchFamily="34" charset="0"/>
              <a:buChar char="•"/>
            </a:pPr>
            <a:r>
              <a:rPr lang="en-US" altLang="zh-TW" sz="3800" dirty="0" smtClean="0"/>
              <a:t>New segments created:  </a:t>
            </a:r>
          </a:p>
          <a:p>
            <a:pPr marL="800100" lvl="1" indent="-342900">
              <a:spcBef>
                <a:spcPct val="20000"/>
              </a:spcBef>
              <a:buFont typeface="Wingdings" pitchFamily="2" charset="2"/>
              <a:buChar char="ü"/>
            </a:pPr>
            <a:r>
              <a:rPr lang="en-US" altLang="zh-TW" sz="3800" dirty="0" smtClean="0"/>
              <a:t>replacement by intersection point</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
            </a:r>
            <a:br>
              <a:rPr lang="en-US" altLang="zh-TW" dirty="0" smtClean="0"/>
            </a:br>
            <a:r>
              <a:rPr lang="en-US" altLang="zh-TW" dirty="0" smtClean="0"/>
              <a:t>Clipping Lines,</a:t>
            </a:r>
            <a:br>
              <a:rPr lang="en-US" altLang="zh-TW" dirty="0" smtClean="0"/>
            </a:br>
            <a:r>
              <a:rPr lang="en-US" altLang="zh-TW" dirty="0" smtClean="0"/>
              <a:t>line U = (A, B) to (C,D)</a:t>
            </a:r>
            <a:r>
              <a:rPr lang="zh-TW" altLang="en-US" dirty="0" smtClean="0"/>
              <a:t>   </a:t>
            </a:r>
            <a:r>
              <a:rPr lang="en-US" altLang="zh-TW" dirty="0"/>
              <a:t/>
            </a:r>
            <a:br>
              <a:rPr lang="en-US" altLang="zh-TW" dirty="0"/>
            </a:br>
            <a:endParaRPr lang="zh-TW" altLang="en-US" dirty="0"/>
          </a:p>
        </p:txBody>
      </p:sp>
      <p:sp>
        <p:nvSpPr>
          <p:cNvPr id="3" name="內容版面配置區 2"/>
          <p:cNvSpPr>
            <a:spLocks noGrp="1"/>
          </p:cNvSpPr>
          <p:nvPr>
            <p:ph idx="1"/>
          </p:nvPr>
        </p:nvSpPr>
        <p:spPr/>
        <p:txBody>
          <a:bodyPr>
            <a:normAutofit lnSpcReduction="10000"/>
          </a:bodyPr>
          <a:lstStyle/>
          <a:p>
            <a:r>
              <a:rPr lang="en-US" altLang="zh-TW" dirty="0" smtClean="0"/>
              <a:t>Conditions to set  a bit to 1,</a:t>
            </a:r>
          </a:p>
          <a:p>
            <a:pPr marL="0" indent="0">
              <a:buNone/>
            </a:pPr>
            <a:r>
              <a:rPr lang="en-US" altLang="zh-TW" dirty="0" smtClean="0"/>
              <a:t>  when input value A is:</a:t>
            </a:r>
            <a:endParaRPr lang="en-US" altLang="zh-TW" dirty="0"/>
          </a:p>
          <a:p>
            <a:pPr marL="0" indent="0">
              <a:buNone/>
            </a:pPr>
            <a:r>
              <a:rPr lang="en-US" altLang="zh-TW" dirty="0" smtClean="0"/>
              <a:t>   Larger than </a:t>
            </a:r>
            <a:r>
              <a:rPr lang="en-US" altLang="zh-TW" dirty="0" err="1" smtClean="0"/>
              <a:t>X</a:t>
            </a:r>
            <a:r>
              <a:rPr lang="en-US" altLang="zh-TW" sz="2800" dirty="0" err="1" smtClean="0"/>
              <a:t>max</a:t>
            </a:r>
            <a:endParaRPr lang="en-US" altLang="zh-TW" dirty="0" smtClean="0"/>
          </a:p>
          <a:p>
            <a:pPr marL="0" indent="0">
              <a:buNone/>
            </a:pPr>
            <a:r>
              <a:rPr lang="en-US" altLang="zh-TW" dirty="0"/>
              <a:t> </a:t>
            </a:r>
            <a:r>
              <a:rPr lang="en-US" altLang="zh-TW" dirty="0" smtClean="0"/>
              <a:t>  Smaller than </a:t>
            </a:r>
            <a:r>
              <a:rPr lang="en-US" altLang="zh-TW" dirty="0" err="1" smtClean="0"/>
              <a:t>X</a:t>
            </a:r>
            <a:r>
              <a:rPr lang="en-US" altLang="zh-TW" sz="2800" dirty="0" err="1" smtClean="0"/>
              <a:t>min</a:t>
            </a:r>
            <a:r>
              <a:rPr lang="en-US" altLang="zh-TW" dirty="0" smtClean="0"/>
              <a:t>,</a:t>
            </a:r>
          </a:p>
          <a:p>
            <a:pPr marL="0" indent="0">
              <a:buNone/>
            </a:pPr>
            <a:endParaRPr lang="en-US" altLang="zh-TW" dirty="0"/>
          </a:p>
          <a:p>
            <a:pPr marL="0" indent="0">
              <a:buNone/>
            </a:pPr>
            <a:r>
              <a:rPr lang="en-US" altLang="zh-TW" smtClean="0"/>
              <a:t> when input </a:t>
            </a:r>
            <a:r>
              <a:rPr lang="en-US" altLang="zh-TW" dirty="0" smtClean="0"/>
              <a:t>value B is </a:t>
            </a:r>
          </a:p>
          <a:p>
            <a:pPr marL="0" indent="0">
              <a:buNone/>
            </a:pPr>
            <a:r>
              <a:rPr lang="en-US" altLang="zh-TW" dirty="0"/>
              <a:t> </a:t>
            </a:r>
            <a:r>
              <a:rPr lang="en-US" altLang="zh-TW" dirty="0" smtClean="0"/>
              <a:t>  Larger </a:t>
            </a:r>
            <a:r>
              <a:rPr lang="en-US" altLang="zh-TW" dirty="0"/>
              <a:t>than </a:t>
            </a:r>
            <a:r>
              <a:rPr lang="en-US" altLang="zh-TW" dirty="0" err="1"/>
              <a:t>Y</a:t>
            </a:r>
            <a:r>
              <a:rPr lang="en-US" altLang="zh-TW" sz="2800" dirty="0" err="1"/>
              <a:t>max</a:t>
            </a:r>
            <a:endParaRPr lang="en-US" altLang="zh-TW" dirty="0" smtClean="0"/>
          </a:p>
          <a:p>
            <a:pPr marL="0" indent="0">
              <a:buNone/>
            </a:pPr>
            <a:r>
              <a:rPr lang="en-US" altLang="zh-TW" dirty="0"/>
              <a:t> </a:t>
            </a:r>
            <a:r>
              <a:rPr lang="en-US" altLang="zh-TW" dirty="0" smtClean="0"/>
              <a:t>  Smaller than </a:t>
            </a:r>
            <a:r>
              <a:rPr lang="en-US" altLang="zh-TW" dirty="0" err="1" smtClean="0"/>
              <a:t>Y</a:t>
            </a:r>
            <a:r>
              <a:rPr lang="en-US" altLang="zh-TW" sz="2800" dirty="0" err="1" smtClean="0"/>
              <a:t>min</a:t>
            </a:r>
            <a:r>
              <a:rPr lang="en-US" altLang="zh-TW" dirty="0" smtClean="0"/>
              <a:t>,</a:t>
            </a:r>
          </a:p>
          <a:p>
            <a:pPr marL="0" indent="0">
              <a:buNone/>
            </a:pPr>
            <a:endParaRPr lang="en-US" altLang="zh-TW" dirty="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77</a:t>
            </a:fld>
            <a:endParaRPr lang="zh-TW" altLang="en-US"/>
          </a:p>
        </p:txBody>
      </p:sp>
      <p:pic>
        <p:nvPicPr>
          <p:cNvPr id="5" name="圖片 4"/>
          <p:cNvPicPr>
            <a:picLocks noChangeAspect="1"/>
          </p:cNvPicPr>
          <p:nvPr/>
        </p:nvPicPr>
        <p:blipFill>
          <a:blip r:embed="rId2"/>
          <a:stretch>
            <a:fillRect/>
          </a:stretch>
        </p:blipFill>
        <p:spPr>
          <a:xfrm>
            <a:off x="4716016" y="3429000"/>
            <a:ext cx="3097036" cy="2286198"/>
          </a:xfrm>
          <a:prstGeom prst="rect">
            <a:avLst/>
          </a:prstGeom>
        </p:spPr>
      </p:pic>
    </p:spTree>
    <p:extLst>
      <p:ext uri="{BB962C8B-B14F-4D97-AF65-F5344CB8AC3E}">
        <p14:creationId xmlns:p14="http://schemas.microsoft.com/office/powerpoint/2010/main" val="1973884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Clipping line: calculate intersection points</a:t>
            </a:r>
            <a:endParaRPr lang="zh-TW" altLang="en-US" dirty="0"/>
          </a:p>
        </p:txBody>
      </p:sp>
      <p:sp>
        <p:nvSpPr>
          <p:cNvPr id="3" name="內容版面配置區 2"/>
          <p:cNvSpPr>
            <a:spLocks noGrp="1"/>
          </p:cNvSpPr>
          <p:nvPr>
            <p:ph idx="1"/>
          </p:nvPr>
        </p:nvSpPr>
        <p:spPr>
          <a:xfrm>
            <a:off x="914400" y="2332037"/>
            <a:ext cx="8229600" cy="4525963"/>
          </a:xfrm>
        </p:spPr>
        <p:txBody>
          <a:bodyPr/>
          <a:lstStyle/>
          <a:p>
            <a:endParaRPr lang="en-US" altLang="zh-TW" dirty="0" smtClean="0"/>
          </a:p>
          <a:p>
            <a:endParaRPr lang="zh-TW" altLang="en-US" dirty="0"/>
          </a:p>
        </p:txBody>
      </p:sp>
      <p:pic>
        <p:nvPicPr>
          <p:cNvPr id="4" name="圖片 3" descr="CLIPPING.GIF"/>
          <p:cNvPicPr>
            <a:picLocks noChangeAspect="1"/>
          </p:cNvPicPr>
          <p:nvPr/>
        </p:nvPicPr>
        <p:blipFill>
          <a:blip r:embed="rId2" cstate="print"/>
          <a:stretch>
            <a:fillRect/>
          </a:stretch>
        </p:blipFill>
        <p:spPr>
          <a:xfrm>
            <a:off x="2195736" y="2276872"/>
            <a:ext cx="4693299" cy="3544788"/>
          </a:xfrm>
          <a:prstGeom prst="rect">
            <a:avLst/>
          </a:prstGeom>
        </p:spPr>
      </p:pic>
      <p:sp>
        <p:nvSpPr>
          <p:cNvPr id="5" name="投影片編號版面配置區 4"/>
          <p:cNvSpPr>
            <a:spLocks noGrp="1"/>
          </p:cNvSpPr>
          <p:nvPr>
            <p:ph type="sldNum" sz="quarter" idx="12"/>
          </p:nvPr>
        </p:nvSpPr>
        <p:spPr/>
        <p:txBody>
          <a:bodyPr/>
          <a:lstStyle/>
          <a:p>
            <a:fld id="{6A5B83A9-18B8-47A0-ABDC-45A220E90625}" type="slidenum">
              <a:rPr lang="zh-TW" altLang="en-US" smtClean="0"/>
              <a:pPr/>
              <a:t>78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Clipping of 3D polygons</a:t>
            </a:r>
            <a:br>
              <a:rPr lang="en-US" altLang="zh-TW" dirty="0" smtClean="0"/>
            </a:br>
            <a:r>
              <a:rPr lang="en-US" altLang="zh-TW" dirty="0" smtClean="0"/>
              <a:t>(see 3D clipping </a:t>
            </a:r>
            <a:r>
              <a:rPr lang="en-US" altLang="zh-TW" dirty="0" err="1" smtClean="0"/>
              <a:t>powerpoint</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smtClean="0"/>
              <a:t>Scissoring ----&gt; draw only those lying within the </a:t>
            </a:r>
            <a:r>
              <a:rPr lang="en-US" altLang="zh-TW" dirty="0" err="1" smtClean="0"/>
              <a:t>rasterized</a:t>
            </a:r>
            <a:r>
              <a:rPr lang="en-US" altLang="zh-TW" dirty="0" smtClean="0"/>
              <a:t> clip region </a:t>
            </a:r>
          </a:p>
          <a:p>
            <a:r>
              <a:rPr lang="en-US" altLang="zh-TW" dirty="0" smtClean="0"/>
              <a:t>Practical: If we are within a building with many rooms, how to reduce the polygons to be processed? (video)</a:t>
            </a:r>
            <a:br>
              <a:rPr lang="en-US" altLang="zh-TW" dirty="0" smtClean="0"/>
            </a:b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79</a:t>
            </a:fld>
            <a:endParaRPr lang="zh-TW" altLang="en-US"/>
          </a:p>
        </p:txBody>
      </p:sp>
      <p:pic>
        <p:nvPicPr>
          <p:cNvPr id="5" name="圖片 4" descr="PAGE18-1.GIF"/>
          <p:cNvPicPr>
            <a:picLocks noChangeAspect="1"/>
          </p:cNvPicPr>
          <p:nvPr/>
        </p:nvPicPr>
        <p:blipFill>
          <a:blip r:embed="rId2" cstate="print"/>
          <a:stretch>
            <a:fillRect/>
          </a:stretch>
        </p:blipFill>
        <p:spPr>
          <a:xfrm>
            <a:off x="1475656" y="4509120"/>
            <a:ext cx="2743200" cy="1066800"/>
          </a:xfrm>
          <a:prstGeom prst="rect">
            <a:avLst/>
          </a:prstGeom>
        </p:spPr>
      </p:pic>
      <p:pic>
        <p:nvPicPr>
          <p:cNvPr id="6" name="圖片 5" descr="PAGE18-2.GIF"/>
          <p:cNvPicPr>
            <a:picLocks noChangeAspect="1"/>
          </p:cNvPicPr>
          <p:nvPr/>
        </p:nvPicPr>
        <p:blipFill>
          <a:blip r:embed="rId3" cstate="print"/>
          <a:stretch>
            <a:fillRect/>
          </a:stretch>
        </p:blipFill>
        <p:spPr>
          <a:xfrm>
            <a:off x="4932040" y="4005064"/>
            <a:ext cx="2743200" cy="1066800"/>
          </a:xfrm>
          <a:prstGeom prst="rect">
            <a:avLst/>
          </a:prstGeom>
        </p:spPr>
      </p:pic>
      <p:pic>
        <p:nvPicPr>
          <p:cNvPr id="7" name="圖片 6" descr="PAGE18-3.GIF"/>
          <p:cNvPicPr>
            <a:picLocks noChangeAspect="1"/>
          </p:cNvPicPr>
          <p:nvPr/>
        </p:nvPicPr>
        <p:blipFill>
          <a:blip r:embed="rId4" cstate="print"/>
          <a:stretch>
            <a:fillRect/>
          </a:stretch>
        </p:blipFill>
        <p:spPr>
          <a:xfrm>
            <a:off x="5076056" y="5373216"/>
            <a:ext cx="2743200" cy="1211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dirty="0" smtClean="0"/>
              <a:t>Interactive Computer Graphics 2017</a:t>
            </a:r>
            <a:br>
              <a:rPr lang="en-US" altLang="zh-TW" sz="3200" dirty="0" smtClean="0"/>
            </a:br>
            <a:r>
              <a:rPr lang="en-US" altLang="zh-TW" sz="3200" dirty="0" smtClean="0"/>
              <a:t>TERM PROJECT LISTING</a:t>
            </a:r>
            <a:endParaRPr lang="zh-TW" altLang="en-US" sz="3200" dirty="0"/>
          </a:p>
        </p:txBody>
      </p:sp>
      <p:sp>
        <p:nvSpPr>
          <p:cNvPr id="3" name="內容版面配置區 2"/>
          <p:cNvSpPr>
            <a:spLocks noGrp="1"/>
          </p:cNvSpPr>
          <p:nvPr>
            <p:ph idx="1"/>
          </p:nvPr>
        </p:nvSpPr>
        <p:spPr>
          <a:xfrm>
            <a:off x="457200" y="1268760"/>
            <a:ext cx="8229600" cy="5256584"/>
          </a:xfrm>
        </p:spPr>
        <p:txBody>
          <a:bodyPr>
            <a:normAutofit fontScale="77500" lnSpcReduction="20000"/>
          </a:bodyPr>
          <a:lstStyle/>
          <a:p>
            <a:pPr marL="457200" indent="-457200">
              <a:buFont typeface="+mj-lt"/>
              <a:buAutoNum type="arabicPeriod" startAt="8"/>
            </a:pPr>
            <a:r>
              <a:rPr lang="en-US" altLang="zh-TW" sz="3300" dirty="0" smtClean="0">
                <a:latin typeface="Times New Roman" panose="02020603050405020304" pitchFamily="18" charset="0"/>
                <a:cs typeface="Times New Roman" panose="02020603050405020304" pitchFamily="18" charset="0"/>
              </a:rPr>
              <a:t>Sketch system for animation (Teddy system)</a:t>
            </a:r>
          </a:p>
          <a:p>
            <a:pPr marL="457200" indent="-457200">
              <a:buFont typeface="+mj-lt"/>
              <a:buAutoNum type="arabicPeriod" startAt="9"/>
            </a:pPr>
            <a:r>
              <a:rPr lang="en-US" altLang="zh-TW" sz="3300" dirty="0" smtClean="0">
                <a:latin typeface="Times New Roman" panose="02020603050405020304" pitchFamily="18" charset="0"/>
                <a:cs typeface="Times New Roman" panose="02020603050405020304" pitchFamily="18" charset="0"/>
              </a:rPr>
              <a:t>Oil painting and water color effects for images </a:t>
            </a:r>
          </a:p>
          <a:p>
            <a:pPr marL="457200" indent="-457200">
              <a:buFont typeface="+mj-lt"/>
              <a:buAutoNum type="arabicPeriod" startAt="9"/>
            </a:pPr>
            <a:r>
              <a:rPr lang="en-US" altLang="zh-TW" sz="3300" dirty="0" smtClean="0">
                <a:latin typeface="Times New Roman" panose="02020603050405020304" pitchFamily="18" charset="0"/>
                <a:cs typeface="Times New Roman" panose="02020603050405020304" pitchFamily="18" charset="0"/>
              </a:rPr>
              <a:t>3D morphing and animation with skeleton mapping </a:t>
            </a:r>
          </a:p>
          <a:p>
            <a:pPr marL="457200" indent="-457200">
              <a:buFont typeface="+mj-lt"/>
              <a:buAutoNum type="arabicPeriod" startAt="9"/>
            </a:pPr>
            <a:r>
              <a:rPr lang="en-US" altLang="zh-TW" sz="3300" dirty="0" smtClean="0">
                <a:latin typeface="Times New Roman" panose="02020603050405020304" pitchFamily="18" charset="0"/>
                <a:cs typeface="Times New Roman" panose="02020603050405020304" pitchFamily="18" charset="0"/>
              </a:rPr>
              <a:t>Motion retargeting (motion of cats likes that of a human)</a:t>
            </a:r>
          </a:p>
          <a:p>
            <a:pPr marL="457200" indent="-457200">
              <a:buFont typeface="+mj-lt"/>
              <a:buAutoNum type="arabicPeriod" startAt="9"/>
            </a:pPr>
            <a:r>
              <a:rPr lang="en-US" altLang="zh-TW" sz="3300" dirty="0" smtClean="0">
                <a:latin typeface="Times New Roman" panose="02020603050405020304" pitchFamily="18" charset="0"/>
                <a:cs typeface="Times New Roman" panose="02020603050405020304" pitchFamily="18" charset="0"/>
              </a:rPr>
              <a:t>Hardware Cg acceleration research and applications </a:t>
            </a:r>
          </a:p>
          <a:p>
            <a:pPr marL="457200" indent="-457200">
              <a:buFont typeface="+mj-lt"/>
              <a:buAutoNum type="arabicPeriod" startAt="9"/>
            </a:pPr>
            <a:r>
              <a:rPr lang="en-US" altLang="zh-TW" sz="3300" dirty="0" smtClean="0">
                <a:latin typeface="Times New Roman" panose="02020603050405020304" pitchFamily="18" charset="0"/>
                <a:cs typeface="Times New Roman" panose="02020603050405020304" pitchFamily="18" charset="0"/>
              </a:rPr>
              <a:t>Beautifying Images (Color harmonization, face beautification) </a:t>
            </a:r>
          </a:p>
          <a:p>
            <a:pPr marL="457200" lvl="0" indent="-457200">
              <a:buFont typeface="+mj-lt"/>
              <a:buAutoNum type="arabicPeriod" startAt="9"/>
            </a:pPr>
            <a:r>
              <a:rPr lang="en-US" altLang="zh-TW" sz="3600" dirty="0" smtClean="0">
                <a:latin typeface="Times New Roman" panose="02020603050405020304" pitchFamily="18" charset="0"/>
                <a:cs typeface="Times New Roman" panose="02020603050405020304" pitchFamily="18" charset="0"/>
              </a:rPr>
              <a:t>360 </a:t>
            </a:r>
            <a:r>
              <a:rPr lang="en-US" altLang="zh-TW" sz="3600" dirty="0">
                <a:latin typeface="Times New Roman" panose="02020603050405020304" pitchFamily="18" charset="0"/>
                <a:cs typeface="Times New Roman" panose="02020603050405020304" pitchFamily="18" charset="0"/>
              </a:rPr>
              <a:t>Video, Omni-directional stereo video (360 VR video</a:t>
            </a:r>
            <a:r>
              <a:rPr lang="en-US" altLang="zh-TW" sz="3600" dirty="0" smtClean="0">
                <a:latin typeface="Times New Roman" panose="02020603050405020304" pitchFamily="18" charset="0"/>
                <a:cs typeface="Times New Roman" panose="02020603050405020304" pitchFamily="18" charset="0"/>
              </a:rPr>
              <a:t>)</a:t>
            </a:r>
          </a:p>
          <a:p>
            <a:pPr marL="457200" indent="-457200">
              <a:buFont typeface="+mj-lt"/>
              <a:buAutoNum type="arabicPeriod" startAt="9"/>
            </a:pPr>
            <a:r>
              <a:rPr lang="en-US" altLang="zh-TW" sz="3600" dirty="0">
                <a:latin typeface="Times New Roman" panose="02020603050405020304" pitchFamily="18" charset="0"/>
                <a:cs typeface="Times New Roman" panose="02020603050405020304" pitchFamily="18" charset="0"/>
              </a:rPr>
              <a:t>Others—Human Computer Interface,</a:t>
            </a:r>
            <a:r>
              <a:rPr lang="zh-TW" altLang="en-US" sz="3600" dirty="0">
                <a:latin typeface="Times New Roman" panose="02020603050405020304" pitchFamily="18" charset="0"/>
                <a:cs typeface="Times New Roman" panose="02020603050405020304" pitchFamily="18" charset="0"/>
              </a:rPr>
              <a:t> </a:t>
            </a:r>
            <a:r>
              <a:rPr lang="en-US" altLang="zh-TW" sz="3600" dirty="0">
                <a:latin typeface="Times New Roman" panose="02020603050405020304" pitchFamily="18" charset="0"/>
                <a:cs typeface="Times New Roman" panose="02020603050405020304" pitchFamily="18" charset="0"/>
              </a:rPr>
              <a:t>VR/AR Apps,  Installation Arts, Water Rendering etc.</a:t>
            </a:r>
          </a:p>
          <a:p>
            <a:pPr marL="457200" lvl="0" indent="-457200">
              <a:buFont typeface="+mj-lt"/>
              <a:buAutoNum type="arabicPeriod" startAt="9"/>
            </a:pPr>
            <a:endParaRPr lang="en-US" altLang="zh-TW" sz="3600" dirty="0" smtClean="0">
              <a:latin typeface="Times New Roman" panose="02020603050405020304" pitchFamily="18" charset="0"/>
              <a:cs typeface="Times New Roman" panose="02020603050405020304" pitchFamily="18" charset="0"/>
            </a:endParaRPr>
          </a:p>
          <a:p>
            <a:pPr>
              <a:buNone/>
            </a:pPr>
            <a:r>
              <a:rPr lang="en-US" altLang="zh-TW" sz="2500" dirty="0" smtClean="0">
                <a:cs typeface="Times New Roman" pitchFamily="18" charset="0"/>
              </a:rPr>
              <a:t>Reference papers available. </a:t>
            </a:r>
          </a:p>
          <a:p>
            <a:pPr>
              <a:buNone/>
            </a:pPr>
            <a:r>
              <a:rPr lang="en-US" altLang="zh-TW" sz="2500" dirty="0" smtClean="0">
                <a:cs typeface="Times New Roman" pitchFamily="18" charset="0"/>
              </a:rPr>
              <a:t>*:considered difficult</a:t>
            </a: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Animation: double buffer</a:t>
            </a:r>
            <a:endParaRPr lang="zh-TW" altLang="en-US" dirty="0"/>
          </a:p>
        </p:txBody>
      </p:sp>
      <p:sp>
        <p:nvSpPr>
          <p:cNvPr id="3" name="內容版面配置區 2"/>
          <p:cNvSpPr>
            <a:spLocks noGrp="1"/>
          </p:cNvSpPr>
          <p:nvPr>
            <p:ph idx="1"/>
          </p:nvPr>
        </p:nvSpPr>
        <p:spPr/>
        <p:txBody>
          <a:bodyPr/>
          <a:lstStyle/>
          <a:p>
            <a:r>
              <a:rPr lang="en-US" altLang="zh-TW" dirty="0" smtClean="0"/>
              <a:t>If left ready, then show left, draw right buffer now therefore, no flickering</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80</a:t>
            </a:fld>
            <a:endParaRPr lang="zh-TW" altLang="en-US"/>
          </a:p>
        </p:txBody>
      </p:sp>
      <p:pic>
        <p:nvPicPr>
          <p:cNvPr id="5" name="內容版面配置區 3" descr="RECT.GIF"/>
          <p:cNvPicPr>
            <a:picLocks noChangeAspect="1"/>
          </p:cNvPicPr>
          <p:nvPr/>
        </p:nvPicPr>
        <p:blipFill>
          <a:blip r:embed="rId2" cstate="print"/>
          <a:stretch>
            <a:fillRect/>
          </a:stretch>
        </p:blipFill>
        <p:spPr>
          <a:xfrm>
            <a:off x="1979712" y="3717032"/>
            <a:ext cx="1729740" cy="1173480"/>
          </a:xfrm>
          <a:prstGeom prst="rect">
            <a:avLst/>
          </a:prstGeom>
        </p:spPr>
      </p:pic>
      <p:pic>
        <p:nvPicPr>
          <p:cNvPr id="6" name="圖片 5" descr="RECT.GIF"/>
          <p:cNvPicPr>
            <a:picLocks noChangeAspect="1"/>
          </p:cNvPicPr>
          <p:nvPr/>
        </p:nvPicPr>
        <p:blipFill>
          <a:blip r:embed="rId2" cstate="print"/>
          <a:stretch>
            <a:fillRect/>
          </a:stretch>
        </p:blipFill>
        <p:spPr>
          <a:xfrm>
            <a:off x="5580112" y="3717032"/>
            <a:ext cx="1729740" cy="1173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1" dirty="0" smtClean="0"/>
              <a:t/>
            </a:r>
            <a:br>
              <a:rPr lang="en-US" altLang="zh-TW" b="1" dirty="0" smtClean="0"/>
            </a:br>
            <a:r>
              <a:rPr lang="en-US" altLang="zh-TW" b="1" dirty="0" smtClean="0"/>
              <a:t/>
            </a:r>
            <a:br>
              <a:rPr lang="en-US" altLang="zh-TW" b="1" dirty="0" smtClean="0"/>
            </a:br>
            <a:r>
              <a:rPr lang="en-US" altLang="zh-TW" b="1" dirty="0" smtClean="0"/>
              <a:t/>
            </a:r>
            <a:br>
              <a:rPr lang="en-US" altLang="zh-TW" b="1" dirty="0" smtClean="0"/>
            </a:br>
            <a:r>
              <a:rPr lang="en-US" altLang="zh-TW" b="1" dirty="0" smtClean="0"/>
              <a:t/>
            </a:r>
            <a:br>
              <a:rPr lang="en-US" altLang="zh-TW" b="1" dirty="0" smtClean="0"/>
            </a:br>
            <a:r>
              <a:rPr lang="en-US" altLang="zh-TW" b="1" dirty="0" smtClean="0"/>
              <a:t/>
            </a:r>
            <a:br>
              <a:rPr lang="en-US" altLang="zh-TW" b="1" dirty="0" smtClean="0"/>
            </a:br>
            <a:r>
              <a:rPr lang="en-US" altLang="zh-TW" b="1" dirty="0" smtClean="0"/>
              <a:t/>
            </a:r>
            <a:br>
              <a:rPr lang="en-US" altLang="zh-TW" b="1" dirty="0" smtClean="0"/>
            </a:br>
            <a:r>
              <a:rPr lang="en-US" altLang="zh-TW" dirty="0" smtClean="0"/>
              <a:t>One Point Perspective VS. Two Point Perspective VS. Three Point Perspective</a:t>
            </a:r>
            <a:r>
              <a:rPr lang="en-US" altLang="zh-TW" b="1" dirty="0" smtClean="0"/>
              <a:t/>
            </a:r>
            <a:br>
              <a:rPr lang="en-US" altLang="zh-TW" b="1" dirty="0" smtClean="0"/>
            </a:br>
            <a:r>
              <a:rPr lang="en-US" altLang="zh-TW" sz="2700" dirty="0" smtClean="0"/>
              <a:t>Perspective projections are categorized by their number of principal vanishing points.</a:t>
            </a:r>
            <a:br>
              <a:rPr lang="en-US" altLang="zh-TW" sz="2700" dirty="0" smtClean="0"/>
            </a:br>
            <a:r>
              <a:rPr lang="en-US" altLang="zh-TW" sz="2700" dirty="0" smtClean="0"/>
              <a:t>--&gt; Number of axes the projection plane cuts </a:t>
            </a:r>
            <a:r>
              <a:rPr lang="zh-TW" altLang="zh-TW" dirty="0" smtClean="0"/>
              <a:t/>
            </a:r>
            <a:br>
              <a:rPr lang="zh-TW" altLang="zh-TW" dirty="0" smtClean="0"/>
            </a:br>
            <a:r>
              <a:rPr lang="zh-TW" altLang="zh-TW" dirty="0" smtClean="0"/>
              <a:t>　</a:t>
            </a:r>
            <a:br>
              <a:rPr lang="zh-TW" altLang="zh-TW" dirty="0" smtClean="0"/>
            </a:br>
            <a:r>
              <a:rPr lang="en-US" altLang="zh-TW" b="1" dirty="0" smtClean="0"/>
              <a:t/>
            </a:r>
            <a:br>
              <a:rPr lang="en-US" altLang="zh-TW" b="1" dirty="0" smtClean="0"/>
            </a:br>
            <a:endParaRPr lang="zh-TW" altLang="en-US" dirty="0"/>
          </a:p>
        </p:txBody>
      </p:sp>
      <p:pic>
        <p:nvPicPr>
          <p:cNvPr id="4" name="內容版面配置區 3" descr="PAGE33-1.GIF"/>
          <p:cNvPicPr>
            <a:picLocks noGrp="1" noChangeAspect="1"/>
          </p:cNvPicPr>
          <p:nvPr>
            <p:ph idx="1"/>
          </p:nvPr>
        </p:nvPicPr>
        <p:blipFill>
          <a:blip r:embed="rId2" cstate="print"/>
          <a:stretch>
            <a:fillRect/>
          </a:stretch>
        </p:blipFill>
        <p:spPr>
          <a:xfrm>
            <a:off x="755576" y="3573016"/>
            <a:ext cx="3456384" cy="3005551"/>
          </a:xfrm>
        </p:spPr>
      </p:pic>
      <p:pic>
        <p:nvPicPr>
          <p:cNvPr id="5" name="圖片 4" descr="one_ponit_pers_2.jpg"/>
          <p:cNvPicPr>
            <a:picLocks noChangeAspect="1"/>
          </p:cNvPicPr>
          <p:nvPr/>
        </p:nvPicPr>
        <p:blipFill>
          <a:blip r:embed="rId3" cstate="print"/>
          <a:stretch>
            <a:fillRect/>
          </a:stretch>
        </p:blipFill>
        <p:spPr>
          <a:xfrm>
            <a:off x="4499992" y="3429000"/>
            <a:ext cx="4320540" cy="3238500"/>
          </a:xfrm>
          <a:prstGeom prst="rect">
            <a:avLst/>
          </a:prstGeom>
        </p:spPr>
      </p:pic>
      <p:sp>
        <p:nvSpPr>
          <p:cNvPr id="6" name="投影片編號版面配置區 5"/>
          <p:cNvSpPr>
            <a:spLocks noGrp="1"/>
          </p:cNvSpPr>
          <p:nvPr>
            <p:ph type="sldNum" sz="quarter" idx="12"/>
          </p:nvPr>
        </p:nvSpPr>
        <p:spPr/>
        <p:txBody>
          <a:bodyPr/>
          <a:lstStyle/>
          <a:p>
            <a:fld id="{6A5B83A9-18B8-47A0-ABDC-45A220E90625}" type="slidenum">
              <a:rPr lang="zh-TW" altLang="en-US" smtClean="0"/>
              <a:pPr/>
              <a:t>81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smtClean="0"/>
              <a:t>Two Point Perspective</a:t>
            </a:r>
            <a:endParaRPr lang="zh-TW" altLang="en-US" sz="4000" dirty="0"/>
          </a:p>
        </p:txBody>
      </p:sp>
      <p:pic>
        <p:nvPicPr>
          <p:cNvPr id="4" name="內容版面配置區 3" descr="PAGE33-2.GIF"/>
          <p:cNvPicPr>
            <a:picLocks noGrp="1" noChangeAspect="1"/>
          </p:cNvPicPr>
          <p:nvPr>
            <p:ph idx="1"/>
          </p:nvPr>
        </p:nvPicPr>
        <p:blipFill>
          <a:blip r:embed="rId2" cstate="print"/>
          <a:stretch>
            <a:fillRect/>
          </a:stretch>
        </p:blipFill>
        <p:spPr>
          <a:xfrm>
            <a:off x="2483767" y="2047326"/>
            <a:ext cx="4156009" cy="3613921"/>
          </a:xfrm>
        </p:spPr>
      </p:pic>
      <p:sp>
        <p:nvSpPr>
          <p:cNvPr id="5" name="投影片編號版面配置區 4"/>
          <p:cNvSpPr>
            <a:spLocks noGrp="1"/>
          </p:cNvSpPr>
          <p:nvPr>
            <p:ph type="sldNum" sz="quarter" idx="12"/>
          </p:nvPr>
        </p:nvSpPr>
        <p:spPr/>
        <p:txBody>
          <a:bodyPr/>
          <a:lstStyle/>
          <a:p>
            <a:fld id="{6A5B83A9-18B8-47A0-ABDC-45A220E90625}" type="slidenum">
              <a:rPr lang="zh-TW" altLang="en-US" smtClean="0"/>
              <a:pPr/>
              <a:t>82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Two-point perspective</a:t>
            </a:r>
            <a:endParaRPr lang="zh-TW" altLang="en-US" dirty="0"/>
          </a:p>
        </p:txBody>
      </p:sp>
      <p:pic>
        <p:nvPicPr>
          <p:cNvPr id="4" name="內容版面配置區 3" descr="two_point_perspective.jpg"/>
          <p:cNvPicPr>
            <a:picLocks noGrp="1" noChangeAspect="1"/>
          </p:cNvPicPr>
          <p:nvPr>
            <p:ph idx="1"/>
          </p:nvPr>
        </p:nvPicPr>
        <p:blipFill>
          <a:blip r:embed="rId2" cstate="print"/>
          <a:stretch>
            <a:fillRect/>
          </a:stretch>
        </p:blipFill>
        <p:spPr>
          <a:xfrm>
            <a:off x="1475656" y="1484784"/>
            <a:ext cx="3216703" cy="2480436"/>
          </a:xfrm>
        </p:spPr>
      </p:pic>
      <p:pic>
        <p:nvPicPr>
          <p:cNvPr id="5" name="圖片 4" descr="two_ponit_persp_3.jpg"/>
          <p:cNvPicPr>
            <a:picLocks noChangeAspect="1"/>
          </p:cNvPicPr>
          <p:nvPr/>
        </p:nvPicPr>
        <p:blipFill>
          <a:blip r:embed="rId3" cstate="print"/>
          <a:stretch>
            <a:fillRect/>
          </a:stretch>
        </p:blipFill>
        <p:spPr>
          <a:xfrm>
            <a:off x="5076056" y="1340768"/>
            <a:ext cx="3771900" cy="2946400"/>
          </a:xfrm>
          <a:prstGeom prst="rect">
            <a:avLst/>
          </a:prstGeom>
        </p:spPr>
      </p:pic>
      <p:pic>
        <p:nvPicPr>
          <p:cNvPr id="6" name="圖片 5" descr="two_point_p2.jpg"/>
          <p:cNvPicPr>
            <a:picLocks noChangeAspect="1"/>
          </p:cNvPicPr>
          <p:nvPr/>
        </p:nvPicPr>
        <p:blipFill>
          <a:blip r:embed="rId4" cstate="print"/>
          <a:stretch>
            <a:fillRect/>
          </a:stretch>
        </p:blipFill>
        <p:spPr>
          <a:xfrm>
            <a:off x="2771800" y="4437112"/>
            <a:ext cx="3947160" cy="2232660"/>
          </a:xfrm>
          <a:prstGeom prst="rect">
            <a:avLst/>
          </a:prstGeom>
        </p:spPr>
      </p:pic>
      <p:sp>
        <p:nvSpPr>
          <p:cNvPr id="7" name="投影片編號版面配置區 6"/>
          <p:cNvSpPr>
            <a:spLocks noGrp="1"/>
          </p:cNvSpPr>
          <p:nvPr>
            <p:ph type="sldNum" sz="quarter" idx="12"/>
          </p:nvPr>
        </p:nvSpPr>
        <p:spPr/>
        <p:txBody>
          <a:bodyPr/>
          <a:lstStyle/>
          <a:p>
            <a:fld id="{6A5B83A9-18B8-47A0-ABDC-45A220E90625}" type="slidenum">
              <a:rPr lang="zh-TW" altLang="en-US" smtClean="0"/>
              <a:pPr/>
              <a:t>83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Moving Point Perspective(</a:t>
            </a:r>
            <a:r>
              <a:rPr lang="zh-TW" altLang="en-US" dirty="0" smtClean="0"/>
              <a:t>北宋</a:t>
            </a:r>
            <a:r>
              <a:rPr lang="en-US" altLang="zh-TW" dirty="0" smtClean="0"/>
              <a:t>,</a:t>
            </a:r>
            <a:r>
              <a:rPr lang="zh-TW" altLang="en-US" dirty="0" smtClean="0"/>
              <a:t> 張</a:t>
            </a:r>
            <a:r>
              <a:rPr lang="zh-TW" altLang="zh-TW" dirty="0" smtClean="0"/>
              <a:t>擇</a:t>
            </a:r>
            <a:r>
              <a:rPr lang="zh-TW" altLang="en-US" dirty="0" smtClean="0"/>
              <a:t>端</a:t>
            </a:r>
            <a:r>
              <a:rPr lang="en-US" altLang="zh-TW" dirty="0" smtClean="0"/>
              <a:t>,</a:t>
            </a:r>
            <a:r>
              <a:rPr lang="zh-TW" altLang="en-US" dirty="0" smtClean="0"/>
              <a:t> 見</a:t>
            </a:r>
            <a:r>
              <a:rPr lang="en-US" altLang="zh-TW" dirty="0" smtClean="0"/>
              <a:t>DEMO)</a:t>
            </a:r>
            <a:endParaRPr lang="zh-TW" altLang="en-US" dirty="0"/>
          </a:p>
        </p:txBody>
      </p:sp>
      <p:pic>
        <p:nvPicPr>
          <p:cNvPr id="4" name="內容版面配置區 3" descr="Song_painting.jpg"/>
          <p:cNvPicPr>
            <a:picLocks noGrp="1" noChangeAspect="1"/>
          </p:cNvPicPr>
          <p:nvPr>
            <p:ph idx="1"/>
          </p:nvPr>
        </p:nvPicPr>
        <p:blipFill>
          <a:blip r:embed="rId2" cstate="print"/>
          <a:stretch>
            <a:fillRect/>
          </a:stretch>
        </p:blipFill>
        <p:spPr>
          <a:xfrm>
            <a:off x="467544" y="2564904"/>
            <a:ext cx="7966204" cy="3945643"/>
          </a:xfrm>
        </p:spPr>
      </p:pic>
      <p:sp>
        <p:nvSpPr>
          <p:cNvPr id="5" name="投影片編號版面配置區 4"/>
          <p:cNvSpPr>
            <a:spLocks noGrp="1"/>
          </p:cNvSpPr>
          <p:nvPr>
            <p:ph type="sldNum" sz="quarter" idx="12"/>
          </p:nvPr>
        </p:nvSpPr>
        <p:spPr/>
        <p:txBody>
          <a:bodyPr/>
          <a:lstStyle/>
          <a:p>
            <a:fld id="{6A5B83A9-18B8-47A0-ABDC-45A220E90625}" type="slidenum">
              <a:rPr lang="zh-TW" altLang="en-US" smtClean="0"/>
              <a:pPr/>
              <a:t>84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err="1"/>
              <a:t>Aseem</a:t>
            </a:r>
            <a:r>
              <a:rPr lang="en-US" altLang="zh-TW" dirty="0"/>
              <a:t> </a:t>
            </a:r>
            <a:r>
              <a:rPr lang="en-US" altLang="zh-TW" dirty="0" err="1" smtClean="0"/>
              <a:t>Agarwala</a:t>
            </a:r>
            <a:r>
              <a:rPr lang="en-US" altLang="zh-TW" dirty="0" smtClean="0"/>
              <a:t>.</a:t>
            </a:r>
            <a:r>
              <a:rPr lang="zh-TW" altLang="en-US" dirty="0" smtClean="0"/>
              <a:t> </a:t>
            </a:r>
            <a:r>
              <a:rPr lang="en-US" altLang="zh-TW" dirty="0" smtClean="0"/>
              <a:t> </a:t>
            </a:r>
            <a:r>
              <a:rPr lang="en-US" altLang="zh-TW" dirty="0" err="1"/>
              <a:t>Maneesh</a:t>
            </a:r>
            <a:r>
              <a:rPr lang="en-US" altLang="zh-TW" dirty="0"/>
              <a:t> </a:t>
            </a:r>
            <a:r>
              <a:rPr lang="en-US" altLang="zh-TW" dirty="0" err="1" smtClean="0"/>
              <a:t>Agrawala</a:t>
            </a:r>
            <a:r>
              <a:rPr lang="en-US" altLang="zh-TW" dirty="0" smtClean="0"/>
              <a:t>,</a:t>
            </a:r>
            <a:r>
              <a:rPr lang="zh-TW" altLang="en-US" dirty="0" smtClean="0"/>
              <a:t> </a:t>
            </a:r>
            <a:r>
              <a:rPr lang="en-US" altLang="zh-TW" dirty="0" smtClean="0"/>
              <a:t>Michael Cohen,</a:t>
            </a:r>
            <a:r>
              <a:rPr lang="zh-TW" altLang="en-US" dirty="0" smtClean="0"/>
              <a:t> </a:t>
            </a:r>
            <a:r>
              <a:rPr lang="en-US" altLang="zh-TW" dirty="0" smtClean="0"/>
              <a:t> </a:t>
            </a:r>
            <a:r>
              <a:rPr lang="en-US" altLang="zh-TW" dirty="0"/>
              <a:t>David </a:t>
            </a:r>
            <a:r>
              <a:rPr lang="en-US" altLang="zh-TW" dirty="0" err="1" smtClean="0"/>
              <a:t>Salesin</a:t>
            </a:r>
            <a:r>
              <a:rPr lang="en-US" altLang="zh-TW" dirty="0" smtClean="0"/>
              <a:t>, </a:t>
            </a:r>
            <a:r>
              <a:rPr lang="en-US" altLang="zh-TW" dirty="0"/>
              <a:t>Richard </a:t>
            </a:r>
            <a:r>
              <a:rPr lang="en-US" altLang="zh-TW" dirty="0" err="1" smtClean="0"/>
              <a:t>Szeliski</a:t>
            </a:r>
            <a:r>
              <a:rPr lang="en-US" altLang="zh-TW" dirty="0" smtClean="0"/>
              <a:t>,</a:t>
            </a:r>
            <a:r>
              <a:rPr lang="zh-TW" altLang="en-US" dirty="0" smtClean="0"/>
              <a:t> </a:t>
            </a:r>
            <a:r>
              <a:rPr lang="en-US" altLang="zh-TW" dirty="0" smtClean="0"/>
              <a:t>“Photographing </a:t>
            </a:r>
            <a:r>
              <a:rPr lang="en-US" altLang="zh-TW" dirty="0"/>
              <a:t>Long Scenes with Multi-Viewpoint </a:t>
            </a:r>
            <a:r>
              <a:rPr lang="en-US" altLang="zh-TW" dirty="0" smtClean="0"/>
              <a:t>Panoramas”,</a:t>
            </a:r>
            <a:r>
              <a:rPr lang="zh-TW" altLang="en-US" dirty="0" smtClean="0"/>
              <a:t> </a:t>
            </a:r>
            <a:r>
              <a:rPr lang="en-US" altLang="zh-TW" dirty="0" smtClean="0"/>
              <a:t>SIGGRAPH</a:t>
            </a:r>
            <a:r>
              <a:rPr lang="zh-TW" altLang="en-US" dirty="0" smtClean="0"/>
              <a:t> </a:t>
            </a:r>
            <a:r>
              <a:rPr lang="en-US" altLang="zh-TW" dirty="0" smtClean="0"/>
              <a:t>2006</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85</a:t>
            </a:fld>
            <a:endParaRPr lang="zh-TW" altLang="en-US"/>
          </a:p>
        </p:txBody>
      </p:sp>
    </p:spTree>
    <p:extLst>
      <p:ext uri="{BB962C8B-B14F-4D97-AF65-F5344CB8AC3E}">
        <p14:creationId xmlns:p14="http://schemas.microsoft.com/office/powerpoint/2010/main" val="14502264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One example</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998" y="3068960"/>
            <a:ext cx="8956242" cy="1512168"/>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86</a:t>
            </a:fld>
            <a:endParaRPr lang="zh-TW" altLang="en-US"/>
          </a:p>
        </p:txBody>
      </p:sp>
    </p:spTree>
    <p:extLst>
      <p:ext uri="{BB962C8B-B14F-4D97-AF65-F5344CB8AC3E}">
        <p14:creationId xmlns:p14="http://schemas.microsoft.com/office/powerpoint/2010/main" val="19678064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lang="en-US" altLang="zh-TW" dirty="0" smtClean="0"/>
              <a:t>Ordinary pictures are 3 </a:t>
            </a:r>
            <a:r>
              <a:rPr lang="en-US" altLang="zh-TW" smtClean="0"/>
              <a:t>point perspectives.</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87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New graphics programming: </a:t>
            </a:r>
            <a:br>
              <a:rPr lang="en-US" altLang="zh-TW" dirty="0" smtClean="0"/>
            </a:br>
            <a:r>
              <a:rPr lang="en-US" altLang="zh-TW" dirty="0" err="1" smtClean="0"/>
              <a:t>WebGL</a:t>
            </a:r>
            <a:r>
              <a:rPr lang="en-US" altLang="zh-TW" dirty="0" smtClean="0"/>
              <a:t> self-learning</a:t>
            </a:r>
            <a:endParaRPr lang="zh-TW" altLang="en-US" dirty="0"/>
          </a:p>
        </p:txBody>
      </p:sp>
      <p:sp>
        <p:nvSpPr>
          <p:cNvPr id="3" name="內容版面配置區 2"/>
          <p:cNvSpPr>
            <a:spLocks noGrp="1"/>
          </p:cNvSpPr>
          <p:nvPr>
            <p:ph idx="1"/>
          </p:nvPr>
        </p:nvSpPr>
        <p:spPr/>
        <p:txBody>
          <a:bodyPr/>
          <a:lstStyle/>
          <a:p>
            <a:r>
              <a:rPr lang="en-US" altLang="zh-TW" dirty="0" smtClean="0"/>
              <a:t>How?</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88</a:t>
            </a:fld>
            <a:endParaRPr lang="zh-TW" altLang="en-US"/>
          </a:p>
        </p:txBody>
      </p:sp>
    </p:spTree>
    <p:extLst>
      <p:ext uri="{BB962C8B-B14F-4D97-AF65-F5344CB8AC3E}">
        <p14:creationId xmlns:p14="http://schemas.microsoft.com/office/powerpoint/2010/main" val="42155104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WebGL</a:t>
            </a:r>
            <a:r>
              <a:rPr lang="en-US" altLang="zh-TW" dirty="0" smtClean="0"/>
              <a:t> demo and codes</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smtClean="0"/>
              <a:t>Using Google to search for the key words: “</a:t>
            </a:r>
            <a:r>
              <a:rPr lang="en-US" altLang="zh-TW" dirty="0" err="1" smtClean="0"/>
              <a:t>WebGL</a:t>
            </a:r>
            <a:r>
              <a:rPr lang="en-US" altLang="zh-TW" dirty="0" smtClean="0"/>
              <a:t> experiments”</a:t>
            </a:r>
          </a:p>
          <a:p>
            <a:r>
              <a:rPr lang="en-US" altLang="zh-TW" dirty="0" smtClean="0"/>
              <a:t>Chrome </a:t>
            </a:r>
            <a:r>
              <a:rPr lang="en-US" altLang="zh-TW" dirty="0" err="1" smtClean="0"/>
              <a:t>WebGL</a:t>
            </a:r>
            <a:r>
              <a:rPr lang="en-US" altLang="zh-TW" dirty="0" smtClean="0"/>
              <a:t> experiments</a:t>
            </a:r>
          </a:p>
          <a:p>
            <a:endParaRPr lang="en-US" altLang="zh-TW" dirty="0"/>
          </a:p>
          <a:p>
            <a:r>
              <a:rPr lang="en-US" altLang="zh-TW" dirty="0" smtClean="0"/>
              <a:t>Run on your Android/iOS phones, iPad, Windows NB etc. using native browser, or Chrome.</a:t>
            </a:r>
          </a:p>
          <a:p>
            <a:r>
              <a:rPr lang="en-US" altLang="zh-TW" dirty="0" smtClean="0"/>
              <a:t>Try “newest” selections </a:t>
            </a:r>
            <a:r>
              <a:rPr lang="en-US" altLang="zh-TW" dirty="0" smtClean="0">
                <a:sym typeface="Wingdings" panose="05000000000000000000" pitchFamily="2" charset="2"/>
              </a:rPr>
              <a:t> Jelly fish</a:t>
            </a:r>
          </a:p>
          <a:p>
            <a:r>
              <a:rPr lang="en-US" altLang="zh-TW" dirty="0" smtClean="0">
                <a:sym typeface="Wingdings" panose="05000000000000000000" pitchFamily="2" charset="2"/>
              </a:rPr>
              <a:t>Try “oldest”  selection -&gt; Field (1000 grass blades blowing by wind).   Speed measurements: iPad Air plus, is running at 30 frames while my Android smartphone HTC M8x is running at 20 frames per second. </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89</a:t>
            </a:fld>
            <a:endParaRPr lang="zh-TW" altLang="en-US"/>
          </a:p>
        </p:txBody>
      </p:sp>
    </p:spTree>
    <p:extLst>
      <p:ext uri="{BB962C8B-B14F-4D97-AF65-F5344CB8AC3E}">
        <p14:creationId xmlns:p14="http://schemas.microsoft.com/office/powerpoint/2010/main" val="4063415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Textbook Version Difference</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smtClean="0"/>
              <a:t>Old version (version 4.0 to 6.0 etc)  vs. 7</a:t>
            </a:r>
            <a:r>
              <a:rPr lang="en-US" altLang="zh-TW" baseline="30000" dirty="0" smtClean="0"/>
              <a:t>th</a:t>
            </a:r>
            <a:r>
              <a:rPr lang="en-US" altLang="zh-TW" dirty="0" smtClean="0"/>
              <a:t> version (</a:t>
            </a:r>
            <a:r>
              <a:rPr lang="en-US" altLang="zh-TW" dirty="0" err="1" smtClean="0"/>
              <a:t>WebGL</a:t>
            </a:r>
            <a:r>
              <a:rPr lang="en-US" altLang="zh-TW" dirty="0" smtClean="0"/>
              <a:t>)</a:t>
            </a:r>
          </a:p>
          <a:p>
            <a:r>
              <a:rPr lang="en-US" altLang="zh-TW" dirty="0" smtClean="0"/>
              <a:t>7</a:t>
            </a:r>
            <a:r>
              <a:rPr lang="en-US" altLang="zh-TW" baseline="30000" dirty="0" smtClean="0"/>
              <a:t>th</a:t>
            </a:r>
            <a:r>
              <a:rPr lang="en-US" altLang="zh-TW" dirty="0"/>
              <a:t>  version (</a:t>
            </a:r>
            <a:r>
              <a:rPr lang="en-US" altLang="zh-TW" dirty="0" err="1" smtClean="0"/>
              <a:t>WebGL</a:t>
            </a:r>
            <a:r>
              <a:rPr lang="en-US" altLang="zh-TW" dirty="0" smtClean="0"/>
              <a:t>): written in JavaScript,  Compatible with OpenGL ES2.0 and HTML 5.0</a:t>
            </a:r>
          </a:p>
          <a:p>
            <a:r>
              <a:rPr lang="en-US" altLang="zh-TW" dirty="0"/>
              <a:t>JavaScript </a:t>
            </a:r>
            <a:r>
              <a:rPr lang="en-US" altLang="zh-TW" dirty="0" smtClean="0"/>
              <a:t> Syntax: http</a:t>
            </a:r>
            <a:r>
              <a:rPr lang="en-US" altLang="zh-TW" dirty="0"/>
              <a:t>://www.w3schools.com/js/js_syntax.asp</a:t>
            </a:r>
            <a:endParaRPr lang="en-US" altLang="zh-TW" dirty="0" smtClean="0"/>
          </a:p>
          <a:p>
            <a:pPr marL="0" indent="0">
              <a:buNone/>
            </a:pPr>
            <a:r>
              <a:rPr lang="en-US" altLang="zh-TW" b="1" dirty="0" smtClean="0"/>
              <a:t>Example </a:t>
            </a:r>
            <a:r>
              <a:rPr lang="en-US" altLang="zh-TW" b="1" smtClean="0"/>
              <a:t>codes: Index </a:t>
            </a:r>
            <a:r>
              <a:rPr lang="en-US" altLang="zh-TW" b="1" dirty="0"/>
              <a:t>of /~</a:t>
            </a:r>
            <a:r>
              <a:rPr lang="en-US" altLang="zh-TW" b="1" dirty="0" smtClean="0"/>
              <a:t>angel/</a:t>
            </a:r>
            <a:r>
              <a:rPr lang="en-US" altLang="zh-TW" b="1" dirty="0" err="1" smtClean="0"/>
              <a:t>WebGL</a:t>
            </a:r>
            <a:r>
              <a:rPr lang="en-US" altLang="zh-TW" b="1" dirty="0" smtClean="0"/>
              <a:t>/7E/02</a:t>
            </a:r>
            <a:endParaRPr lang="en-US" altLang="zh-TW" dirty="0" smtClean="0"/>
          </a:p>
          <a:p>
            <a:pPr marL="0" indent="0">
              <a:buNone/>
            </a:pPr>
            <a:r>
              <a:rPr lang="en-US" altLang="zh-TW" dirty="0" smtClean="0"/>
              <a:t>6</a:t>
            </a:r>
            <a:r>
              <a:rPr lang="en-US" altLang="zh-TW" baseline="30000" dirty="0" smtClean="0"/>
              <a:t>th</a:t>
            </a:r>
            <a:r>
              <a:rPr lang="en-US" altLang="zh-TW" dirty="0" smtClean="0"/>
              <a:t> Version: </a:t>
            </a:r>
          </a:p>
          <a:p>
            <a:r>
              <a:rPr lang="en-US" altLang="zh-TW" dirty="0" smtClean="0"/>
              <a:t>Use of C++ instead of C</a:t>
            </a:r>
          </a:p>
          <a:p>
            <a:r>
              <a:rPr lang="en-US" altLang="zh-TW" dirty="0" smtClean="0"/>
              <a:t>Introduction to Volume Rendering</a:t>
            </a:r>
          </a:p>
          <a:p>
            <a:r>
              <a:rPr lang="en-US" altLang="zh-TW" dirty="0" smtClean="0"/>
              <a:t>Compatible with OpenGL3.1</a:t>
            </a:r>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Source codes</a:t>
            </a:r>
            <a:endParaRPr lang="zh-TW" altLang="en-US" dirty="0"/>
          </a:p>
        </p:txBody>
      </p:sp>
      <p:sp>
        <p:nvSpPr>
          <p:cNvPr id="3" name="內容版面配置區 2"/>
          <p:cNvSpPr>
            <a:spLocks noGrp="1"/>
          </p:cNvSpPr>
          <p:nvPr>
            <p:ph idx="1"/>
          </p:nvPr>
        </p:nvSpPr>
        <p:spPr/>
        <p:txBody>
          <a:bodyPr>
            <a:normAutofit fontScale="77500" lnSpcReduction="20000"/>
          </a:bodyPr>
          <a:lstStyle/>
          <a:p>
            <a:r>
              <a:rPr lang="en-US" altLang="zh-TW" dirty="0" smtClean="0"/>
              <a:t>Learning </a:t>
            </a:r>
            <a:r>
              <a:rPr lang="en-US" altLang="zh-TW" dirty="0" err="1" smtClean="0"/>
              <a:t>WebGL</a:t>
            </a:r>
            <a:r>
              <a:rPr lang="en-US" altLang="zh-TW" dirty="0" smtClean="0"/>
              <a:t> (</a:t>
            </a:r>
            <a:r>
              <a:rPr lang="en-US" altLang="zh-TW" dirty="0" err="1" smtClean="0"/>
              <a:t>WebGL</a:t>
            </a:r>
            <a:r>
              <a:rPr lang="en-US" altLang="zh-TW" dirty="0" smtClean="0"/>
              <a:t> lessons, </a:t>
            </a:r>
            <a:r>
              <a:rPr lang="en-US" altLang="zh-TW" b="1" i="1" dirty="0"/>
              <a:t>Tony </a:t>
            </a:r>
            <a:r>
              <a:rPr lang="en-US" altLang="zh-TW" b="1" i="1" dirty="0" err="1" smtClean="0"/>
              <a:t>Parisi</a:t>
            </a:r>
            <a:r>
              <a:rPr lang="en-US" altLang="zh-TW" b="1" i="1" dirty="0"/>
              <a:t> </a:t>
            </a:r>
            <a:r>
              <a:rPr lang="en-US" altLang="zh-TW" b="1" i="1" dirty="0" smtClean="0"/>
              <a:t>editor in chief</a:t>
            </a:r>
            <a:r>
              <a:rPr lang="en-US" altLang="zh-TW" b="1" i="1" dirty="0"/>
              <a:t> </a:t>
            </a:r>
            <a:r>
              <a:rPr lang="en-US" altLang="zh-TW" dirty="0" smtClean="0"/>
              <a:t>)</a:t>
            </a:r>
          </a:p>
          <a:p>
            <a:r>
              <a:rPr lang="en-US" altLang="zh-TW" dirty="0" smtClean="0"/>
              <a:t>It also has Chinese version!</a:t>
            </a:r>
          </a:p>
          <a:p>
            <a:endParaRPr lang="en-US" altLang="zh-TW" dirty="0"/>
          </a:p>
          <a:p>
            <a:r>
              <a:rPr lang="en-US" altLang="zh-TW" dirty="0" smtClean="0"/>
              <a:t>DEMO of </a:t>
            </a:r>
            <a:r>
              <a:rPr lang="en-US" altLang="zh-TW" dirty="0" err="1" smtClean="0"/>
              <a:t>WebGL</a:t>
            </a:r>
            <a:r>
              <a:rPr lang="en-US" altLang="zh-TW" smtClean="0"/>
              <a:t> codes for </a:t>
            </a:r>
            <a:r>
              <a:rPr lang="en-US" altLang="zh-TW" dirty="0" smtClean="0"/>
              <a:t>homework 1</a:t>
            </a:r>
          </a:p>
          <a:p>
            <a:pPr marL="0" indent="0">
              <a:buNone/>
            </a:pPr>
            <a:r>
              <a:rPr lang="en-US" altLang="zh-TW" dirty="0"/>
              <a:t>    </a:t>
            </a:r>
            <a:r>
              <a:rPr lang="en-US" altLang="zh-TW" dirty="0">
                <a:hlinkClick r:id="rId2"/>
              </a:rPr>
              <a:t>https://www.csie.ntu.edu.tw/~ming/courses/icg/WebGL_DEMO/DEMO1</a:t>
            </a:r>
            <a:r>
              <a:rPr lang="en-US" altLang="zh-TW" dirty="0" smtClean="0">
                <a:hlinkClick r:id="rId2"/>
              </a:rPr>
              <a:t>/</a:t>
            </a:r>
            <a:endParaRPr lang="en-US" altLang="zh-TW" dirty="0" smtClean="0"/>
          </a:p>
          <a:p>
            <a:pPr marL="0" indent="0">
              <a:buNone/>
            </a:pPr>
            <a:r>
              <a:rPr lang="en-US" altLang="zh-TW" dirty="0">
                <a:hlinkClick r:id="rId3"/>
              </a:rPr>
              <a:t>https://www.csie.ntu.edu.tw/~</a:t>
            </a:r>
            <a:r>
              <a:rPr lang="en-US" altLang="zh-TW" dirty="0" smtClean="0">
                <a:hlinkClick r:id="rId3"/>
              </a:rPr>
              <a:t>ming/courses/icg/WebGL_DEMO/DEMO2/</a:t>
            </a:r>
            <a:endParaRPr lang="en-US" altLang="zh-TW" dirty="0" smtClean="0"/>
          </a:p>
          <a:p>
            <a:pPr marL="0" indent="0">
              <a:buNone/>
            </a:pPr>
            <a:r>
              <a:rPr lang="en-US" altLang="zh-TW" dirty="0">
                <a:hlinkClick r:id="rId4"/>
              </a:rPr>
              <a:t>https://www.csie.ntu.edu.tw/~</a:t>
            </a:r>
            <a:r>
              <a:rPr lang="en-US" altLang="zh-TW" dirty="0" smtClean="0">
                <a:hlinkClick r:id="rId4"/>
              </a:rPr>
              <a:t>ming/courses/icg/WebGL_DEMO/DEMO3/</a:t>
            </a:r>
            <a:endParaRPr lang="en-US" altLang="zh-TW" dirty="0" smtClean="0"/>
          </a:p>
          <a:p>
            <a:pPr marL="0" indent="0">
              <a:buNone/>
            </a:pP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90</a:t>
            </a:fld>
            <a:endParaRPr lang="zh-TW" altLang="en-US"/>
          </a:p>
        </p:txBody>
      </p:sp>
    </p:spTree>
    <p:extLst>
      <p:ext uri="{BB962C8B-B14F-4D97-AF65-F5344CB8AC3E}">
        <p14:creationId xmlns:p14="http://schemas.microsoft.com/office/powerpoint/2010/main" val="31797816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Starting point: Simple </a:t>
            </a:r>
            <a:r>
              <a:rPr lang="en-US" altLang="zh-TW" dirty="0"/>
              <a:t>triangles</a:t>
            </a:r>
            <a:endParaRPr lang="zh-TW" altLang="en-US" dirty="0"/>
          </a:p>
        </p:txBody>
      </p:sp>
      <p:sp>
        <p:nvSpPr>
          <p:cNvPr id="3" name="內容版面配置區 2"/>
          <p:cNvSpPr>
            <a:spLocks noGrp="1"/>
          </p:cNvSpPr>
          <p:nvPr>
            <p:ph idx="1"/>
          </p:nvPr>
        </p:nvSpPr>
        <p:spPr/>
        <p:txBody>
          <a:bodyPr/>
          <a:lstStyle/>
          <a:p>
            <a:r>
              <a:rPr lang="en-US" altLang="zh-TW" dirty="0"/>
              <a:t>Triangle</a:t>
            </a:r>
            <a:br>
              <a:rPr lang="en-US" altLang="zh-TW" dirty="0"/>
            </a:br>
            <a:r>
              <a:rPr lang="en-US" altLang="zh-TW" dirty="0"/>
              <a:t>vertex1_X  vertex1_Y  vertex1_Z  normal1_X  normal1_Y normal1_Z</a:t>
            </a:r>
            <a:br>
              <a:rPr lang="en-US" altLang="zh-TW" dirty="0"/>
            </a:br>
            <a:r>
              <a:rPr lang="en-US" altLang="zh-TW" dirty="0"/>
              <a:t>vertex2_X  vertex2_Y  vertex2_Z  normal2_X  normal2_Y normal2_Z</a:t>
            </a:r>
            <a:br>
              <a:rPr lang="en-US" altLang="zh-TW" dirty="0"/>
            </a:br>
            <a:r>
              <a:rPr lang="en-US" altLang="zh-TW" dirty="0"/>
              <a:t>vertex3_X  vertex3_Y  vertex3_Z  normal3_X  normal3_Y normal3_Z</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91</a:t>
            </a:fld>
            <a:endParaRPr lang="zh-TW" altLang="en-US"/>
          </a:p>
        </p:txBody>
      </p:sp>
    </p:spTree>
    <p:extLst>
      <p:ext uri="{BB962C8B-B14F-4D97-AF65-F5344CB8AC3E}">
        <p14:creationId xmlns:p14="http://schemas.microsoft.com/office/powerpoint/2010/main" val="34785822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92500" lnSpcReduction="10000"/>
          </a:bodyPr>
          <a:lstStyle/>
          <a:p>
            <a:r>
              <a:rPr lang="en-US" altLang="zh-TW" dirty="0"/>
              <a:t>COLOR</a:t>
            </a:r>
          </a:p>
          <a:p>
            <a:r>
              <a:rPr lang="en-US" altLang="zh-TW" dirty="0"/>
              <a:t>Triangle</a:t>
            </a:r>
            <a:br>
              <a:rPr lang="en-US" altLang="zh-TW" dirty="0"/>
            </a:br>
            <a:r>
              <a:rPr lang="en-US" altLang="zh-TW" dirty="0" err="1"/>
              <a:t>frontcolor_R</a:t>
            </a:r>
            <a:r>
              <a:rPr lang="en-US" altLang="zh-TW" dirty="0"/>
              <a:t>  </a:t>
            </a:r>
            <a:r>
              <a:rPr lang="en-US" altLang="zh-TW" dirty="0" err="1"/>
              <a:t>frontcolor_G</a:t>
            </a:r>
            <a:r>
              <a:rPr lang="en-US" altLang="zh-TW" dirty="0"/>
              <a:t>  </a:t>
            </a:r>
            <a:r>
              <a:rPr lang="en-US" altLang="zh-TW" dirty="0" err="1"/>
              <a:t>frontcolor_B</a:t>
            </a:r>
            <a:r>
              <a:rPr lang="en-US" altLang="zh-TW" dirty="0"/>
              <a:t>  </a:t>
            </a:r>
            <a:r>
              <a:rPr lang="en-US" altLang="zh-TW" dirty="0" err="1"/>
              <a:t>backcolor_R</a:t>
            </a:r>
            <a:r>
              <a:rPr lang="en-US" altLang="zh-TW" dirty="0"/>
              <a:t>  </a:t>
            </a:r>
            <a:r>
              <a:rPr lang="en-US" altLang="zh-TW" dirty="0" err="1"/>
              <a:t>backcolor_G</a:t>
            </a:r>
            <a:r>
              <a:rPr lang="en-US" altLang="zh-TW" dirty="0"/>
              <a:t>  </a:t>
            </a:r>
            <a:r>
              <a:rPr lang="en-US" altLang="zh-TW" dirty="0" err="1"/>
              <a:t>backcolor_B</a:t>
            </a:r>
            <a:r>
              <a:rPr lang="en-US" altLang="zh-TW" dirty="0"/>
              <a:t/>
            </a:r>
            <a:br>
              <a:rPr lang="en-US" altLang="zh-TW" dirty="0"/>
            </a:br>
            <a:r>
              <a:rPr lang="en-US" altLang="zh-TW" dirty="0"/>
              <a:t>vertex1_X  vertex1_Y  vertex1_Z  normal1_X  normal1_Y normal1_Z</a:t>
            </a:r>
            <a:br>
              <a:rPr lang="en-US" altLang="zh-TW" dirty="0"/>
            </a:br>
            <a:r>
              <a:rPr lang="en-US" altLang="zh-TW" dirty="0"/>
              <a:t>vertex2_X  vertex2_Y  vertex2_Z  normal2_X  normal2_Y normal2_Z</a:t>
            </a:r>
            <a:br>
              <a:rPr lang="en-US" altLang="zh-TW" dirty="0"/>
            </a:br>
            <a:r>
              <a:rPr lang="en-US" altLang="zh-TW" dirty="0"/>
              <a:t>vertex3_X  vertex3_Y  vertex3_Z  normal3_X  normal3_Y normal3_Z</a:t>
            </a:r>
          </a:p>
          <a:p>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92</a:t>
            </a:fld>
            <a:endParaRPr lang="zh-TW" altLang="en-US"/>
          </a:p>
        </p:txBody>
      </p:sp>
    </p:spTree>
    <p:extLst>
      <p:ext uri="{BB962C8B-B14F-4D97-AF65-F5344CB8AC3E}">
        <p14:creationId xmlns:p14="http://schemas.microsoft.com/office/powerpoint/2010/main" val="40006509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One real example</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4233744739"/>
              </p:ext>
            </p:extLst>
          </p:nvPr>
        </p:nvGraphicFramePr>
        <p:xfrm>
          <a:off x="457200" y="3284984"/>
          <a:ext cx="8219256" cy="2926080"/>
        </p:xfrm>
        <a:graphic>
          <a:graphicData uri="http://schemas.openxmlformats.org/drawingml/2006/table">
            <a:tbl>
              <a:tblPr/>
              <a:tblGrid>
                <a:gridCol w="8219256">
                  <a:extLst>
                    <a:ext uri="{9D8B030D-6E8A-4147-A177-3AD203B41FA5}">
                      <a16:colId xmlns:a16="http://schemas.microsoft.com/office/drawing/2014/main" val="20000"/>
                    </a:ext>
                  </a:extLst>
                </a:gridCol>
              </a:tblGrid>
              <a:tr h="2664296">
                <a:tc>
                  <a:txBody>
                    <a:bodyPr/>
                    <a:lstStyle/>
                    <a:p>
                      <a:r>
                        <a:rPr lang="en-US" sz="2400" b="1" dirty="0">
                          <a:latin typeface="Arial"/>
                        </a:rPr>
                        <a:t>Triangle</a:t>
                      </a:r>
                      <a:br>
                        <a:rPr lang="en-US" sz="2400" b="1" dirty="0">
                          <a:latin typeface="Arial"/>
                        </a:rPr>
                      </a:br>
                      <a:r>
                        <a:rPr lang="en-US" sz="2400" b="1" dirty="0">
                          <a:latin typeface="Arial"/>
                        </a:rPr>
                        <a:t>255 255 255 250 0 0</a:t>
                      </a:r>
                      <a:br>
                        <a:rPr lang="en-US" sz="2400" b="1" dirty="0">
                          <a:latin typeface="Arial"/>
                        </a:rPr>
                      </a:br>
                      <a:r>
                        <a:rPr lang="en-US" sz="2400" b="1" dirty="0">
                          <a:latin typeface="Arial"/>
                        </a:rPr>
                        <a:t>595.000000 453.000000 40.000000 0.000000 1.000000 0.000000</a:t>
                      </a:r>
                      <a:br>
                        <a:rPr lang="en-US" sz="2400" b="1" dirty="0">
                          <a:latin typeface="Arial"/>
                        </a:rPr>
                      </a:br>
                      <a:r>
                        <a:rPr lang="en-US" sz="2400" b="1" dirty="0">
                          <a:latin typeface="Arial"/>
                        </a:rPr>
                        <a:t>482.000000 453.000000 0.000000 0.000000 1.000000 0.000000</a:t>
                      </a:r>
                      <a:br>
                        <a:rPr lang="en-US" sz="2400" b="1" dirty="0">
                          <a:latin typeface="Arial"/>
                        </a:rPr>
                      </a:br>
                      <a:r>
                        <a:rPr lang="en-US" sz="2400" b="1" dirty="0">
                          <a:latin typeface="Arial"/>
                        </a:rPr>
                        <a:t>482.000000 453.000000 40.000000 0.000000 1.000000 0.000000</a:t>
                      </a:r>
                      <a:endParaRPr lang="en-US" sz="2400" dirty="0"/>
                    </a:p>
                  </a:txBody>
                  <a:tcPr marL="0" marR="0" marT="0" marB="0" anchor="ctr">
                    <a:lnL>
                      <a:noFill/>
                    </a:lnL>
                    <a:lnR>
                      <a:noFill/>
                    </a:lnR>
                    <a:lnT>
                      <a:noFill/>
                    </a:lnT>
                    <a:lnB>
                      <a:noFill/>
                    </a:lnB>
                  </a:tcPr>
                </a:tc>
                <a:extLst>
                  <a:ext uri="{0D108BD9-81ED-4DB2-BD59-A6C34878D82A}">
                    <a16:rowId xmlns:a16="http://schemas.microsoft.com/office/drawing/2014/main" val="10000"/>
                  </a:ext>
                </a:extLst>
              </a:tr>
            </a:tbl>
          </a:graphicData>
        </a:graphic>
      </p:graphicFrame>
      <p:sp>
        <p:nvSpPr>
          <p:cNvPr id="4" name="投影片編號版面配置區 3"/>
          <p:cNvSpPr>
            <a:spLocks noGrp="1"/>
          </p:cNvSpPr>
          <p:nvPr>
            <p:ph type="sldNum" sz="quarter" idx="12"/>
          </p:nvPr>
        </p:nvSpPr>
        <p:spPr/>
        <p:txBody>
          <a:bodyPr/>
          <a:lstStyle/>
          <a:p>
            <a:fld id="{6A5B83A9-18B8-47A0-ABDC-45A220E90625}" type="slidenum">
              <a:rPr lang="zh-TW" altLang="en-US" smtClean="0"/>
              <a:pPr/>
              <a:t>93</a:t>
            </a:fld>
            <a:endParaRPr lang="zh-TW" altLang="en-US"/>
          </a:p>
        </p:txBody>
      </p:sp>
      <p:sp>
        <p:nvSpPr>
          <p:cNvPr id="6" name="Rectangle 1"/>
          <p:cNvSpPr>
            <a:spLocks noChangeArrowheads="1"/>
          </p:cNvSpPr>
          <p:nvPr/>
        </p:nvSpPr>
        <p:spPr bwMode="auto">
          <a:xfrm>
            <a:off x="457200"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1pPr>
            <a:lvl2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2pPr>
            <a:lvl3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3pPr>
            <a:lvl4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4pPr>
            <a:lvl5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5pPr>
            <a:lvl6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6pPr>
            <a:lvl7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7pPr>
            <a:lvl8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8pPr>
            <a:lvl9pPr fontAlgn="base">
              <a:spcBef>
                <a:spcPct val="0"/>
              </a:spcBef>
              <a:spcAft>
                <a:spcPct val="0"/>
              </a:spcAft>
              <a:defRPr kumimoji="1">
                <a:solidFill>
                  <a:schemeClr val="tx1"/>
                </a:solidFill>
                <a:latin typeface="Arial" pitchFamily="34" charset="0"/>
                <a:ea typeface="新細明體" pitchFamily="18" charset="-120"/>
                <a:cs typeface="新細明體"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TW" altLang="zh-TW" sz="1800" b="0" i="0" u="none" strike="noStrike" cap="none" normalizeH="0" baseline="0" smtClean="0">
                <a:ln>
                  <a:noFill/>
                </a:ln>
                <a:solidFill>
                  <a:srgbClr val="0000FF"/>
                </a:solidFill>
                <a:effectLst/>
                <a:latin typeface="Arial" pitchFamily="34" charset="0"/>
                <a:ea typeface="新細明體" pitchFamily="18" charset="-120"/>
                <a:cs typeface="Arial" pitchFamily="34" charset="0"/>
              </a:rPr>
              <a:t>COLOR</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TW" altLang="zh-TW" sz="1800" b="0" i="0" u="none" strike="noStrike" cap="none" normalizeH="0" baseline="0" smtClean="0">
                <a:ln>
                  <a:noFill/>
                </a:ln>
                <a:solidFill>
                  <a:srgbClr val="000000"/>
                </a:solidFill>
                <a:effectLst/>
                <a:latin typeface="Times New Roman" pitchFamily="18" charset="0"/>
                <a:ea typeface="新細明體" pitchFamily="18" charset="-120"/>
                <a:cs typeface="Times New Roman" pitchFamily="18" charset="0"/>
              </a:rPr>
              <a:t>　</a:t>
            </a: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cs typeface="新細明體" pitchFamily="18" charset="-120"/>
            </a:endParaRPr>
          </a:p>
        </p:txBody>
      </p:sp>
    </p:spTree>
    <p:extLst>
      <p:ext uri="{BB962C8B-B14F-4D97-AF65-F5344CB8AC3E}">
        <p14:creationId xmlns:p14="http://schemas.microsoft.com/office/powerpoint/2010/main" val="11002059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To save space, Winged Edge Representation</a:t>
            </a:r>
            <a:endParaRPr lang="zh-TW" altLang="en-US" dirty="0"/>
          </a:p>
        </p:txBody>
      </p:sp>
      <p:sp>
        <p:nvSpPr>
          <p:cNvPr id="3" name="內容版面配置區 2"/>
          <p:cNvSpPr>
            <a:spLocks noGrp="1"/>
          </p:cNvSpPr>
          <p:nvPr>
            <p:ph idx="1"/>
          </p:nvPr>
        </p:nvSpPr>
        <p:spPr/>
        <p:txBody>
          <a:bodyPr/>
          <a:lstStyle/>
          <a:p>
            <a:r>
              <a:rPr lang="en-US" altLang="zh-TW" dirty="0"/>
              <a:t>In </a:t>
            </a:r>
            <a:r>
              <a:rPr lang="en-US" altLang="zh-TW" dirty="0">
                <a:hlinkClick r:id="rId2" tooltip="Computer graphics"/>
              </a:rPr>
              <a:t>computer graphics</a:t>
            </a:r>
            <a:r>
              <a:rPr lang="en-US" altLang="zh-TW" dirty="0"/>
              <a:t>, the </a:t>
            </a:r>
            <a:r>
              <a:rPr lang="en-US" altLang="zh-TW" b="1" dirty="0"/>
              <a:t>winged edge</a:t>
            </a:r>
            <a:r>
              <a:rPr lang="en-US" altLang="zh-TW" dirty="0"/>
              <a:t> </a:t>
            </a:r>
            <a:r>
              <a:rPr lang="en-US" altLang="zh-TW" dirty="0">
                <a:hlinkClick r:id="rId3" tooltip="Data structure"/>
              </a:rPr>
              <a:t>data structure</a:t>
            </a:r>
            <a:r>
              <a:rPr lang="en-US" altLang="zh-TW" dirty="0"/>
              <a:t> is a way to represent </a:t>
            </a:r>
            <a:r>
              <a:rPr lang="en-US" altLang="zh-TW" dirty="0">
                <a:hlinkClick r:id="rId4" tooltip="Polygon mesh"/>
              </a:rPr>
              <a:t>polygon meshes</a:t>
            </a:r>
            <a:r>
              <a:rPr lang="en-US" altLang="zh-TW" dirty="0"/>
              <a:t> in computer memory. It is a type of </a:t>
            </a:r>
            <a:r>
              <a:rPr lang="en-US" altLang="zh-TW" dirty="0">
                <a:hlinkClick r:id="rId5" tooltip="Boundary representation"/>
              </a:rPr>
              <a:t>boundary representation</a:t>
            </a:r>
            <a:r>
              <a:rPr lang="en-US" altLang="zh-TW" dirty="0"/>
              <a:t> and describes both the geometry and </a:t>
            </a:r>
            <a:r>
              <a:rPr lang="en-US" altLang="zh-TW" dirty="0">
                <a:hlinkClick r:id="rId6" tooltip="Topology"/>
              </a:rPr>
              <a:t>topology</a:t>
            </a:r>
            <a:r>
              <a:rPr lang="en-US" altLang="zh-TW" dirty="0"/>
              <a:t> of a model. Three types of records are used: vertex records, edge records, and face records.</a:t>
            </a:r>
            <a:endParaRPr lang="zh-TW" altLang="en-US" dirty="0"/>
          </a:p>
        </p:txBody>
      </p:sp>
      <p:sp>
        <p:nvSpPr>
          <p:cNvPr id="4" name="投影片編號版面配置區 3"/>
          <p:cNvSpPr>
            <a:spLocks noGrp="1"/>
          </p:cNvSpPr>
          <p:nvPr>
            <p:ph type="sldNum" sz="quarter" idx="12"/>
          </p:nvPr>
        </p:nvSpPr>
        <p:spPr/>
        <p:txBody>
          <a:bodyPr/>
          <a:lstStyle/>
          <a:p>
            <a:fld id="{6A5B83A9-18B8-47A0-ABDC-45A220E90625}" type="slidenum">
              <a:rPr lang="zh-TW" altLang="en-US" smtClean="0"/>
              <a:pPr/>
              <a:t>94</a:t>
            </a:fld>
            <a:endParaRPr lang="zh-TW" altLang="en-US"/>
          </a:p>
        </p:txBody>
      </p:sp>
    </p:spTree>
    <p:extLst>
      <p:ext uri="{BB962C8B-B14F-4D97-AF65-F5344CB8AC3E}">
        <p14:creationId xmlns:p14="http://schemas.microsoft.com/office/powerpoint/2010/main" val="20367928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Representation</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95</a:t>
            </a:fld>
            <a:endParaRPr lang="zh-TW" altLang="en-US"/>
          </a:p>
        </p:txBody>
      </p:sp>
    </p:spTree>
    <p:extLst>
      <p:ext uri="{BB962C8B-B14F-4D97-AF65-F5344CB8AC3E}">
        <p14:creationId xmlns:p14="http://schemas.microsoft.com/office/powerpoint/2010/main" val="24873484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Representation2</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96</a:t>
            </a:fld>
            <a:endParaRPr lang="zh-TW" altLang="en-US"/>
          </a:p>
        </p:txBody>
      </p:sp>
    </p:spTree>
    <p:extLst>
      <p:ext uri="{BB962C8B-B14F-4D97-AF65-F5344CB8AC3E}">
        <p14:creationId xmlns:p14="http://schemas.microsoft.com/office/powerpoint/2010/main" val="31191766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How to draw (render) triangles</a:t>
            </a:r>
            <a:endParaRPr lang="zh-TW" altLang="en-US" dirty="0"/>
          </a:p>
        </p:txBody>
      </p:sp>
      <p:graphicFrame>
        <p:nvGraphicFramePr>
          <p:cNvPr id="5" name="內容版面配置區 4"/>
          <p:cNvGraphicFramePr>
            <a:graphicFrameLocks noGrp="1"/>
          </p:cNvGraphicFramePr>
          <p:nvPr>
            <p:ph idx="1"/>
          </p:nvPr>
        </p:nvGraphicFramePr>
        <p:xfrm>
          <a:off x="457200" y="2491581"/>
          <a:ext cx="8229600" cy="548640"/>
        </p:xfrm>
        <a:graphic>
          <a:graphicData uri="http://schemas.openxmlformats.org/drawingml/2006/table">
            <a:tbl>
              <a:tblPr/>
              <a:tblGrid>
                <a:gridCol w="8229600">
                  <a:extLst>
                    <a:ext uri="{9D8B030D-6E8A-4147-A177-3AD203B41FA5}">
                      <a16:colId xmlns:a16="http://schemas.microsoft.com/office/drawing/2014/main" val="20000"/>
                    </a:ext>
                  </a:extLst>
                </a:gridCol>
              </a:tblGrid>
              <a:tr h="0">
                <a:tc>
                  <a:txBody>
                    <a:bodyPr/>
                    <a:lstStyle/>
                    <a:p>
                      <a:endParaRPr lang="zh-TW" altLang="en-US"/>
                    </a:p>
                  </a:txBody>
                  <a:tcPr marL="0" marR="0" marT="0" marB="0" anchor="ctr">
                    <a:lnL>
                      <a:noFill/>
                    </a:lnL>
                    <a:lnR>
                      <a:noFill/>
                    </a:lnR>
                    <a:lnT>
                      <a:noFill/>
                    </a:lnT>
                    <a:lnB>
                      <a:noFill/>
                    </a:lnB>
                  </a:tcPr>
                </a:tc>
                <a:extLst>
                  <a:ext uri="{0D108BD9-81ED-4DB2-BD59-A6C34878D82A}">
                    <a16:rowId xmlns:a16="http://schemas.microsoft.com/office/drawing/2014/main" val="10000"/>
                  </a:ext>
                </a:extLst>
              </a:tr>
              <a:tr h="0">
                <a:tc>
                  <a:txBody>
                    <a:bodyPr/>
                    <a:lstStyle/>
                    <a:p>
                      <a:endParaRPr lang="zh-TW" altLang="en-US" dirty="0"/>
                    </a:p>
                  </a:txBody>
                  <a:tcPr marL="0" marR="0" marT="0" marB="0" anchor="ctr">
                    <a:lnL>
                      <a:noFill/>
                    </a:lnL>
                    <a:lnR>
                      <a:noFill/>
                    </a:lnR>
                    <a:lnT>
                      <a:noFill/>
                    </a:lnT>
                    <a:lnB>
                      <a:noFill/>
                    </a:lnB>
                  </a:tcPr>
                </a:tc>
                <a:extLst>
                  <a:ext uri="{0D108BD9-81ED-4DB2-BD59-A6C34878D82A}">
                    <a16:rowId xmlns:a16="http://schemas.microsoft.com/office/drawing/2014/main" val="10001"/>
                  </a:ext>
                </a:extLst>
              </a:tr>
            </a:tbl>
          </a:graphicData>
        </a:graphic>
      </p:graphicFrame>
      <p:sp>
        <p:nvSpPr>
          <p:cNvPr id="4" name="投影片編號版面配置區 3"/>
          <p:cNvSpPr>
            <a:spLocks noGrp="1"/>
          </p:cNvSpPr>
          <p:nvPr>
            <p:ph type="sldNum" sz="quarter" idx="12"/>
          </p:nvPr>
        </p:nvSpPr>
        <p:spPr/>
        <p:txBody>
          <a:bodyPr/>
          <a:lstStyle/>
          <a:p>
            <a:fld id="{6A5B83A9-18B8-47A0-ABDC-45A220E90625}" type="slidenum">
              <a:rPr lang="zh-TW" altLang="en-US" smtClean="0"/>
              <a:pPr/>
              <a:t>97</a:t>
            </a:fld>
            <a:endParaRPr lang="zh-TW" altLang="en-US"/>
          </a:p>
        </p:txBody>
      </p:sp>
      <p:graphicFrame>
        <p:nvGraphicFramePr>
          <p:cNvPr id="6" name="表格 5"/>
          <p:cNvGraphicFramePr>
            <a:graphicFrameLocks noGrp="1"/>
          </p:cNvGraphicFramePr>
          <p:nvPr/>
        </p:nvGraphicFramePr>
        <p:xfrm>
          <a:off x="457200" y="2354421"/>
          <a:ext cx="8229600" cy="548640"/>
        </p:xfrm>
        <a:graphic>
          <a:graphicData uri="http://schemas.openxmlformats.org/drawingml/2006/table">
            <a:tbl>
              <a:tblPr/>
              <a:tblGrid>
                <a:gridCol w="8229600">
                  <a:extLst>
                    <a:ext uri="{9D8B030D-6E8A-4147-A177-3AD203B41FA5}">
                      <a16:colId xmlns:a16="http://schemas.microsoft.com/office/drawing/2014/main" val="20000"/>
                    </a:ext>
                  </a:extLst>
                </a:gridCol>
              </a:tblGrid>
              <a:tr h="0">
                <a:tc>
                  <a:txBody>
                    <a:bodyPr/>
                    <a:lstStyle/>
                    <a:p>
                      <a:endParaRPr lang="zh-TW" altLang="en-US" dirty="0"/>
                    </a:p>
                  </a:txBody>
                  <a:tcPr marL="0" marR="0" marT="0" marB="0" anchor="ctr">
                    <a:lnL>
                      <a:noFill/>
                    </a:lnL>
                    <a:lnR>
                      <a:noFill/>
                    </a:lnR>
                    <a:lnT>
                      <a:noFill/>
                    </a:lnT>
                    <a:lnB>
                      <a:noFill/>
                    </a:lnB>
                  </a:tcPr>
                </a:tc>
                <a:extLst>
                  <a:ext uri="{0D108BD9-81ED-4DB2-BD59-A6C34878D82A}">
                    <a16:rowId xmlns:a16="http://schemas.microsoft.com/office/drawing/2014/main" val="10000"/>
                  </a:ext>
                </a:extLst>
              </a:tr>
              <a:tr h="0">
                <a:tc>
                  <a:txBody>
                    <a:bodyPr/>
                    <a:lstStyle/>
                    <a:p>
                      <a:endParaRPr lang="zh-TW" altLang="en-US" dirty="0"/>
                    </a:p>
                  </a:txBody>
                  <a:tcPr marL="0" marR="0" marT="0" marB="0" anchor="ctr">
                    <a:lnL>
                      <a:noFill/>
                    </a:lnL>
                    <a:lnR>
                      <a:noFill/>
                    </a:lnR>
                    <a:lnT>
                      <a:noFill/>
                    </a:lnT>
                    <a:lnB>
                      <a:noFill/>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032034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087" y="1879600"/>
            <a:ext cx="6981825" cy="3967163"/>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98</a:t>
            </a:fld>
            <a:endParaRPr lang="zh-TW" altLang="en-US"/>
          </a:p>
        </p:txBody>
      </p:sp>
    </p:spTree>
    <p:extLst>
      <p:ext uri="{BB962C8B-B14F-4D97-AF65-F5344CB8AC3E}">
        <p14:creationId xmlns:p14="http://schemas.microsoft.com/office/powerpoint/2010/main" val="25069436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0356" y="1600200"/>
            <a:ext cx="7883287" cy="4525963"/>
          </a:xfrm>
        </p:spPr>
      </p:pic>
      <p:sp>
        <p:nvSpPr>
          <p:cNvPr id="4" name="投影片編號版面配置區 3"/>
          <p:cNvSpPr>
            <a:spLocks noGrp="1"/>
          </p:cNvSpPr>
          <p:nvPr>
            <p:ph type="sldNum" sz="quarter" idx="12"/>
          </p:nvPr>
        </p:nvSpPr>
        <p:spPr/>
        <p:txBody>
          <a:bodyPr/>
          <a:lstStyle/>
          <a:p>
            <a:fld id="{6A5B83A9-18B8-47A0-ABDC-45A220E90625}" type="slidenum">
              <a:rPr lang="zh-TW" altLang="en-US" smtClean="0"/>
              <a:pPr/>
              <a:t>99</a:t>
            </a:fld>
            <a:endParaRPr lang="zh-TW" altLang="en-US"/>
          </a:p>
        </p:txBody>
      </p:sp>
    </p:spTree>
    <p:extLst>
      <p:ext uri="{BB962C8B-B14F-4D97-AF65-F5344CB8AC3E}">
        <p14:creationId xmlns:p14="http://schemas.microsoft.com/office/powerpoint/2010/main" val="5026657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1617</TotalTime>
  <Words>3165</Words>
  <Application>Microsoft Office PowerPoint</Application>
  <PresentationFormat>如螢幕大小 (4:3)</PresentationFormat>
  <Paragraphs>646</Paragraphs>
  <Slides>108</Slides>
  <Notes>16</Notes>
  <HiddenSlides>0</HiddenSlides>
  <MMClips>0</MMClips>
  <ScaleCrop>false</ScaleCrop>
  <HeadingPairs>
    <vt:vector size="8" baseType="variant">
      <vt:variant>
        <vt:lpstr>使用字型</vt:lpstr>
      </vt:variant>
      <vt:variant>
        <vt:i4>9</vt:i4>
      </vt:variant>
      <vt:variant>
        <vt:lpstr>佈景主題</vt:lpstr>
      </vt:variant>
      <vt:variant>
        <vt:i4>5</vt:i4>
      </vt:variant>
      <vt:variant>
        <vt:lpstr>內嵌 OLE 伺服程式</vt:lpstr>
      </vt:variant>
      <vt:variant>
        <vt:i4>2</vt:i4>
      </vt:variant>
      <vt:variant>
        <vt:lpstr>投影片標題</vt:lpstr>
      </vt:variant>
      <vt:variant>
        <vt:i4>108</vt:i4>
      </vt:variant>
    </vt:vector>
  </HeadingPairs>
  <TitlesOfParts>
    <vt:vector size="124" baseType="lpstr">
      <vt:lpstr>ＭＳ Ｐゴシック</vt:lpstr>
      <vt:lpstr>新細明體</vt:lpstr>
      <vt:lpstr>標楷體</vt:lpstr>
      <vt:lpstr>Arial</vt:lpstr>
      <vt:lpstr>Calibri</vt:lpstr>
      <vt:lpstr>Courier New</vt:lpstr>
      <vt:lpstr>Symbol</vt:lpstr>
      <vt:lpstr>Times New Roman</vt:lpstr>
      <vt:lpstr>Wingdings</vt:lpstr>
      <vt:lpstr>Office 佈景主題</vt:lpstr>
      <vt:lpstr>1_Office 佈景主題</vt:lpstr>
      <vt:lpstr>2_Office 佈景主題</vt:lpstr>
      <vt:lpstr>3_Office 佈景主題</vt:lpstr>
      <vt:lpstr>4_Office 佈景主題</vt:lpstr>
      <vt:lpstr>方程式</vt:lpstr>
      <vt:lpstr>Equation</vt:lpstr>
      <vt:lpstr>Interactive Computer Graphics</vt:lpstr>
      <vt:lpstr>Introduction</vt:lpstr>
      <vt:lpstr>ICG Syllabus</vt:lpstr>
      <vt:lpstr>Syllabus</vt:lpstr>
      <vt:lpstr>Learning experience</vt:lpstr>
      <vt:lpstr>Grading</vt:lpstr>
      <vt:lpstr>Interactive Computer Graphics 2017 TERM PROJECT LISTING</vt:lpstr>
      <vt:lpstr>Interactive Computer Graphics 2017 TERM PROJECT LISTING</vt:lpstr>
      <vt:lpstr>Textbook Version Difference</vt:lpstr>
      <vt:lpstr>Computer Graphics: vs.  Image Processing Computer Vision, Pattern Recognition</vt:lpstr>
      <vt:lpstr>Linear vs. Spiral model in teaching</vt:lpstr>
      <vt:lpstr>The Advantage of Interactive Graphics</vt:lpstr>
      <vt:lpstr>What's wrong with this hand sketched teapot? And a textbook?</vt:lpstr>
      <vt:lpstr>The legendary Utah teapot  (UNC professor Henry Fuchs holds the first one)</vt:lpstr>
      <vt:lpstr>What's wrong with this teapot?</vt:lpstr>
      <vt:lpstr>Expected Capabilities</vt:lpstr>
      <vt:lpstr>Unity3D: game engine with editors</vt:lpstr>
      <vt:lpstr>Father of Computer Graphics:  Ivan E. Sutherland</vt:lpstr>
      <vt:lpstr>2015/5 speech, at UNC CS 50th celebration </vt:lpstr>
      <vt:lpstr>Dr. Ivan E. Sutherland</vt:lpstr>
      <vt:lpstr>Ivan Sutherland, II</vt:lpstr>
      <vt:lpstr>James Foley (lower right, first textbook in CG),  Andries Van Dam (upper right, first textbook in CG), Brian Barsky (the rest, line clipping)</vt:lpstr>
      <vt:lpstr>Foley and Van Dam: first popular CG textbook</vt:lpstr>
      <vt:lpstr>Turner Whitted (upper middle, ray tracing),  Donald Greenberg( lower right, radiosity)</vt:lpstr>
      <vt:lpstr>Frederick P. Brooks, Jr.    2006/8 Siggraph (Turing Award 1999, 工程院士, 科學院士, IBM 360/370 chief architect, molecular visualization,  照片右1, 馬萬鈞, Google/Weta Digital, 右二, 林 奕 成, 交大, 左一,葉正聖, 銘傳 )</vt:lpstr>
      <vt:lpstr>Fred Brooks Jr., 2015/5 </vt:lpstr>
      <vt:lpstr>Henry Fuchs, Pixel-Planes 2015/5 Computer Graphics Achievement Award, 1992 member of National Academy of Engineering (美國工程院士)</vt:lpstr>
      <vt:lpstr>Tomoyuki Nishita, Rendering, 2011/11 Steven Coons Award 2005, major Asian CG researcher</vt:lpstr>
      <vt:lpstr>CG Electronic Theater/Animation DEMO</vt:lpstr>
      <vt:lpstr>Technology DEMO</vt:lpstr>
      <vt:lpstr>GPU</vt:lpstr>
      <vt:lpstr>OpenGL history</vt:lpstr>
      <vt:lpstr>RenderMan Shading Language and OpenGL Shading Language</vt:lpstr>
      <vt:lpstr>Interface variables to a shader</vt:lpstr>
      <vt:lpstr>GPU introduction</vt:lpstr>
      <vt:lpstr>DEMO: GPU shader and  SIGGRAPH animation from Taiwan</vt:lpstr>
      <vt:lpstr>Definition</vt:lpstr>
      <vt:lpstr>Dithering</vt:lpstr>
      <vt:lpstr>Human Factors</vt:lpstr>
      <vt:lpstr>1000 元 鈔票 背面 動物 台灣帝雉、黑長尾雉</vt:lpstr>
      <vt:lpstr>(Floyd-Steinberg) Error Diffusion Dithering</vt:lpstr>
      <vt:lpstr>Error Diffusion Dithering: example</vt:lpstr>
      <vt:lpstr>Impressionism </vt:lpstr>
      <vt:lpstr>Geometrical Transformation</vt:lpstr>
      <vt:lpstr>3D Rotation &amp; Translation</vt:lpstr>
      <vt:lpstr>Rotation axis: X, Y, Z</vt:lpstr>
      <vt:lpstr>Geometrical Transformation</vt:lpstr>
      <vt:lpstr>3D rotation</vt:lpstr>
      <vt:lpstr>3D Translation &amp; Scaling</vt:lpstr>
      <vt:lpstr>Scaling</vt:lpstr>
      <vt:lpstr>Reflection</vt:lpstr>
      <vt:lpstr>More on Geometrical Transformations</vt:lpstr>
      <vt:lpstr>3D shear</vt:lpstr>
      <vt:lpstr>Shear</vt:lpstr>
      <vt:lpstr>Rotation by shearing, a 2D example</vt:lpstr>
      <vt:lpstr>Transformation Matrix</vt:lpstr>
      <vt:lpstr>Concatenation of transformations</vt:lpstr>
      <vt:lpstr>Transformations: the syntax  in WebGL are</vt:lpstr>
      <vt:lpstr>Concatenation</vt:lpstr>
      <vt:lpstr>Objectives</vt:lpstr>
      <vt:lpstr>Current Transformation Matrix (CTM)</vt:lpstr>
      <vt:lpstr>CTM operations</vt:lpstr>
      <vt:lpstr>Rotation About a Fixed Point other than the Origin</vt:lpstr>
      <vt:lpstr>Reversing the Order</vt:lpstr>
      <vt:lpstr>CTM in WebGL</vt:lpstr>
      <vt:lpstr>Using the ModelView Matrix</vt:lpstr>
      <vt:lpstr>Rotation, Translation, Scaling</vt:lpstr>
      <vt:lpstr>Example</vt:lpstr>
      <vt:lpstr>Rotation About a Fixed Point other than the Origin</vt:lpstr>
      <vt:lpstr>Execution in Browser</vt:lpstr>
      <vt:lpstr>Home demo: WebGL</vt:lpstr>
      <vt:lpstr>The Window-to-Viewport transformation</vt:lpstr>
      <vt:lpstr>Viewing in 3D</vt:lpstr>
      <vt:lpstr>Viewing in 3D  (eye at 0,0,-d)</vt:lpstr>
      <vt:lpstr>Viewing in 3D: in matrix form</vt:lpstr>
      <vt:lpstr>Clipping Lines (see building walkthrough video)</vt:lpstr>
      <vt:lpstr> Clipping Lines, line U = (A, B) to (C,D)    </vt:lpstr>
      <vt:lpstr>Clipping line: calculate intersection points</vt:lpstr>
      <vt:lpstr>Clipping of 3D polygons (see 3D clipping powerpoint)</vt:lpstr>
      <vt:lpstr>Animation: double buffer</vt:lpstr>
      <vt:lpstr>      One Point Perspective VS. Two Point Perspective VS. Three Point Perspective Perspective projections are categorized by their number of principal vanishing points. --&gt; Number of axes the projection plane cuts  　  </vt:lpstr>
      <vt:lpstr>Two Point Perspective</vt:lpstr>
      <vt:lpstr>Two-point perspective</vt:lpstr>
      <vt:lpstr>Moving Point Perspective(北宋, 張擇端, 見DEMO)</vt:lpstr>
      <vt:lpstr>PowerPoint 簡報</vt:lpstr>
      <vt:lpstr>One example</vt:lpstr>
      <vt:lpstr>PowerPoint 簡報</vt:lpstr>
      <vt:lpstr>New graphics programming:  WebGL self-learning</vt:lpstr>
      <vt:lpstr>WebGL demo and codes</vt:lpstr>
      <vt:lpstr>Source codes</vt:lpstr>
      <vt:lpstr>Starting point: Simple triangles</vt:lpstr>
      <vt:lpstr>PowerPoint 簡報</vt:lpstr>
      <vt:lpstr>One real example</vt:lpstr>
      <vt:lpstr>To save space, Winged Edge Representation</vt:lpstr>
      <vt:lpstr>Representation</vt:lpstr>
      <vt:lpstr>Representation2</vt:lpstr>
      <vt:lpstr>How to draw (render) triangles</vt:lpstr>
      <vt:lpstr>PowerPoint 簡報</vt:lpstr>
      <vt:lpstr>PowerPoint 簡報</vt:lpstr>
      <vt:lpstr>PowerPoint 簡報</vt:lpstr>
      <vt:lpstr>PowerPoint 簡報</vt:lpstr>
      <vt:lpstr>PowerPoint 簡報</vt:lpstr>
      <vt:lpstr>Standard Graphics Pipeline</vt:lpstr>
      <vt:lpstr>Advanced rendering methods that usually cannot be easily implemented by standard graphics pipeline</vt:lpstr>
      <vt:lpstr>Volume Rendering:  result images</vt:lpstr>
      <vt:lpstr>PowerPoint 簡報</vt:lpstr>
      <vt:lpstr>What is still missing in ray-traced images?</vt:lpstr>
      <vt:lpstr>END part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Computer Graphics</dc:title>
  <dc:creator>ming</dc:creator>
  <cp:lastModifiedBy>Ming Ouhyoung</cp:lastModifiedBy>
  <cp:revision>296</cp:revision>
  <dcterms:created xsi:type="dcterms:W3CDTF">2010-08-30T23:57:08Z</dcterms:created>
  <dcterms:modified xsi:type="dcterms:W3CDTF">2020-03-10T01:01:12Z</dcterms:modified>
</cp:coreProperties>
</file>